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85" r:id="rId3"/>
    <p:sldId id="286" r:id="rId4"/>
    <p:sldId id="287" r:id="rId5"/>
    <p:sldId id="257" r:id="rId6"/>
    <p:sldId id="270" r:id="rId7"/>
    <p:sldId id="258" r:id="rId8"/>
    <p:sldId id="259" r:id="rId9"/>
    <p:sldId id="260" r:id="rId10"/>
    <p:sldId id="272" r:id="rId11"/>
    <p:sldId id="261" r:id="rId12"/>
    <p:sldId id="271" r:id="rId13"/>
    <p:sldId id="262" r:id="rId14"/>
    <p:sldId id="269" r:id="rId15"/>
    <p:sldId id="274" r:id="rId16"/>
    <p:sldId id="275" r:id="rId17"/>
    <p:sldId id="276" r:id="rId18"/>
    <p:sldId id="263" r:id="rId19"/>
    <p:sldId id="281" r:id="rId20"/>
    <p:sldId id="277" r:id="rId21"/>
    <p:sldId id="282" r:id="rId22"/>
    <p:sldId id="268" r:id="rId23"/>
    <p:sldId id="278" r:id="rId24"/>
    <p:sldId id="279" r:id="rId25"/>
    <p:sldId id="284" r:id="rId26"/>
    <p:sldId id="265" r:id="rId27"/>
  </p:sldIdLst>
  <p:sldSz cx="9144000" cy="6858000" type="screen4x3"/>
  <p:notesSz cx="6797675" cy="9926638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755" autoAdjust="0"/>
  </p:normalViewPr>
  <p:slideViewPr>
    <p:cSldViewPr>
      <p:cViewPr varScale="1">
        <p:scale>
          <a:sx n="79" d="100"/>
          <a:sy n="79" d="100"/>
        </p:scale>
        <p:origin x="-1020" y="-5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007113-A4F3-4779-950B-63E8F841C349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EEDFC-5713-4E16-90F4-A4865FF6B6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54599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6DB88B-FDA6-451A-8669-94DB7960DFF3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24218B-1BA0-459F-83B5-9925D26ED9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2593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compétences sont ordonnées dans l’ordre de progression pédagogique</a:t>
            </a:r>
          </a:p>
          <a:p>
            <a:r>
              <a:rPr lang="fr-FR" dirty="0" smtClean="0"/>
              <a:t>À noter : C1-2 suivi de C3-4 pourrait aussi être inversé C3-4 suivi de C1-2, mais commencer par C1-2 est plus direct pour aborder les mécaniques des codes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43997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Point de vue pédago : être capable de transformer</a:t>
            </a:r>
            <a:r>
              <a:rPr lang="fr-FR" baseline="0" dirty="0" smtClean="0"/>
              <a:t> une matrice G en matrice H, pour des codes </a:t>
            </a:r>
            <a:r>
              <a:rPr lang="fr-FR" baseline="0" dirty="0" smtClean="0"/>
              <a:t>systématique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aseline="0" dirty="0" smtClean="0"/>
              <a:t>Être </a:t>
            </a:r>
            <a:r>
              <a:rPr lang="fr-FR" baseline="0" dirty="0" smtClean="0"/>
              <a:t>capable de connaitre les dimensions des matrices H </a:t>
            </a:r>
            <a:r>
              <a:rPr lang="fr-FR" baseline="0" dirty="0" err="1" smtClean="0"/>
              <a:t>aossciées</a:t>
            </a:r>
            <a:r>
              <a:rPr lang="fr-FR" baseline="0" dirty="0" smtClean="0"/>
              <a:t> à un code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aseline="0" dirty="0" smtClean="0"/>
              <a:t>E7 : C10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aseline="0" dirty="0" smtClean="0"/>
              <a:t>Être </a:t>
            </a:r>
            <a:r>
              <a:rPr lang="fr-FR" baseline="0" dirty="0" smtClean="0"/>
              <a:t>capable de le faire pour un code non systématique de petite taille (code C4) et comprendre que la matrice H n’est pas unique pour un même code (combinaisons et permutations de lignes) </a:t>
            </a:r>
            <a:endParaRPr lang="fr-FR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aseline="0" dirty="0" smtClean="0"/>
              <a:t>E8 : C11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aseline="0" dirty="0" smtClean="0"/>
              <a:t>Être </a:t>
            </a:r>
            <a:r>
              <a:rPr lang="fr-FR" baseline="0" dirty="0" smtClean="0"/>
              <a:t>éventuellement capable de le faire la transformation pour un code non systématique de taille plus grande (code C3) </a:t>
            </a:r>
            <a:endParaRPr lang="fr-FR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aseline="0" dirty="0" smtClean="0"/>
              <a:t>E9-10 : C12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2995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Point de vue pédago : être capable de calculer un syndrome à partir d’un mot reçu, puis de calculer le mot de code corrigé, au sens du plus probable et lorsque le nombre d’erreur est inférieur à </a:t>
            </a:r>
            <a:r>
              <a:rPr lang="fr-FR" dirty="0" smtClean="0"/>
              <a:t>t</a:t>
            </a:r>
          </a:p>
          <a:p>
            <a:r>
              <a:rPr lang="fr-FR" dirty="0" smtClean="0"/>
              <a:t>E11-C13-C14</a:t>
            </a:r>
            <a:r>
              <a:rPr lang="fr-FR" dirty="0" smtClean="0">
                <a:solidFill>
                  <a:srgbClr val="FF0000"/>
                </a:solidFill>
              </a:rPr>
              <a:t>-C15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73159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Point de vue pédago : être capable de calculer un syndrome à partir d’une suite de mots reçus, puis de calculer le mot de code corrigé, au sens du plus probable et lorsque le nombre d’erreur est inférieur à t +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Comprendre</a:t>
            </a:r>
            <a:r>
              <a:rPr lang="fr-FR" baseline="0" dirty="0" smtClean="0"/>
              <a:t> ce qui se passe lorsqu’on dépasse le pouvoir de correction et être capable de trouver les mot décodés ayant la vraisemblance </a:t>
            </a:r>
            <a:r>
              <a:rPr lang="fr-FR" baseline="0" dirty="0" smtClean="0"/>
              <a:t>maximale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aseline="0" smtClean="0"/>
              <a:t>E12 : C16 C17 C18 C19 C20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1322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Point de vue pédago : être capable de faire un décodage bout en bout sur une suite de mot reçus 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calculer les syndromes</a:t>
            </a:r>
            <a:r>
              <a:rPr lang="fr-FR" baseline="0" dirty="0" smtClean="0"/>
              <a:t> </a:t>
            </a:r>
            <a:r>
              <a:rPr lang="fr-FR" dirty="0" smtClean="0"/>
              <a:t>puis calculer le mot de code corrigé, au sens du plus probable et lorsque le nombre d’erreur est </a:t>
            </a:r>
            <a:r>
              <a:rPr lang="fr-FR" dirty="0" err="1" smtClean="0"/>
              <a:t>éventuellemnt</a:t>
            </a:r>
            <a:r>
              <a:rPr lang="fr-FR" baseline="0" dirty="0" smtClean="0"/>
              <a:t> </a:t>
            </a:r>
            <a:r>
              <a:rPr lang="fr-FR" dirty="0" smtClean="0"/>
              <a:t>supérieur à t, trouver</a:t>
            </a:r>
            <a:r>
              <a:rPr lang="fr-FR" baseline="0" dirty="0" smtClean="0"/>
              <a:t> les mots d’info, remonter au code ascii (code source)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7757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Liens avec les énigmes actuelles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9168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6973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Point de vue pédago : être capable de faire une matrice génératrice à partir d’une table de </a:t>
            </a:r>
            <a:r>
              <a:rPr lang="fr-FR" dirty="0" smtClean="0"/>
              <a:t>code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E1 : C1-C2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6117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Point de vue pédago : être capable de calculer</a:t>
            </a:r>
            <a:r>
              <a:rPr lang="fr-FR" baseline="0" dirty="0" smtClean="0"/>
              <a:t> une distance d’un code à partir de la table des mots, (pour un code très réduit</a:t>
            </a:r>
            <a:r>
              <a:rPr lang="fr-FR" baseline="0" dirty="0" smtClean="0"/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E2 : C3-C4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2460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Point de vue pédago : être capable de faire un codage d’un mot à l’aide d’une matrice génératrice (ou à partir d’une table de code, puisqu’on en dispose</a:t>
            </a:r>
            <a:r>
              <a:rPr lang="fr-FR" dirty="0" smtClean="0"/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E3 : C5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6615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Point de vue pédago : être capable de faire un codage d’une suite de mots à l’aide d’une matrice génératrice (ou à partir d’une table de code, puisqu’on en dispose) + être capable d’utiliser la linéarité</a:t>
            </a:r>
            <a:r>
              <a:rPr lang="fr-FR" baseline="0" dirty="0" smtClean="0"/>
              <a:t> pour compléter une table de code incomplète, puis en déduire le matrice G, d’un code </a:t>
            </a:r>
            <a:r>
              <a:rPr lang="fr-FR" baseline="0" dirty="0" smtClean="0"/>
              <a:t>systématique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Ex : C6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E4 : C7-C8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0546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Ex : C5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E5 – E6: C9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1475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Point de vue pédago : être capable de faire un codage d’une suite de mots à l’aide d’une matrice génératrice (ou à partir d’une table de code, puisqu’on en dispose) + être capable d’utiliser la linéarité</a:t>
            </a:r>
            <a:r>
              <a:rPr lang="fr-FR" baseline="0" dirty="0" smtClean="0"/>
              <a:t> pour compléter une table de code où des mots sont absents, puis en déduire le matrice G, pour un code non systématique + comprendre que plusieurs matrice peuvent engendrer la même table de code (combinaisons et permutations de lignes) et que pour un code donné la matrice G est unique</a:t>
            </a:r>
            <a:endParaRPr lang="fr-FR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Ex : C5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E5 – E6: C9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24218B-1BA0-459F-83B5-9925D26ED95E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6011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4860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9701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0147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4314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7857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7438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5484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4958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2607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078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4299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A10729-EE99-439C-810D-A9616EBD6C00}" type="datetimeFigureOut">
              <a:rPr lang="fr-FR" smtClean="0"/>
              <a:t>31/01/2019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9939D-1550-4BF5-BDE6-2B119E5810F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4199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55576" y="188640"/>
            <a:ext cx="7772400" cy="1470025"/>
          </a:xfrm>
        </p:spPr>
        <p:txBody>
          <a:bodyPr/>
          <a:lstStyle/>
          <a:p>
            <a:r>
              <a:rPr lang="fr-FR" dirty="0" err="1" smtClean="0"/>
              <a:t>Storyboard</a:t>
            </a:r>
            <a:r>
              <a:rPr lang="fr-FR" dirty="0" smtClean="0"/>
              <a:t> </a:t>
            </a:r>
            <a:r>
              <a:rPr lang="fr-FR" dirty="0" smtClean="0"/>
              <a:t>canal : codes en blocs</a:t>
            </a:r>
            <a:br>
              <a:rPr lang="fr-FR" dirty="0" smtClean="0"/>
            </a:br>
            <a:r>
              <a:rPr lang="fr-FR" dirty="0" smtClean="0"/>
              <a:t>reprise détail compétences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0" t="27061" r="8343" b="16687"/>
          <a:stretch/>
        </p:blipFill>
        <p:spPr>
          <a:xfrm>
            <a:off x="18183" y="1772816"/>
            <a:ext cx="9126682" cy="444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11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08520" y="620688"/>
            <a:ext cx="8495982" cy="4114800"/>
          </a:xfrm>
        </p:spPr>
      </p:pic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6596136" cy="788640"/>
          </a:xfrm>
        </p:spPr>
        <p:txBody>
          <a:bodyPr>
            <a:normAutofit/>
          </a:bodyPr>
          <a:lstStyle/>
          <a:p>
            <a:r>
              <a:rPr lang="fr-FR" dirty="0" smtClean="0"/>
              <a:t>Avant de prendre l’</a:t>
            </a:r>
            <a:r>
              <a:rPr lang="fr-FR" dirty="0" err="1" smtClean="0"/>
              <a:t>ascencsuer</a:t>
            </a:r>
            <a:r>
              <a:rPr lang="fr-FR" dirty="0" smtClean="0"/>
              <a:t> il faut obtenir le passe pour y rentrer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8063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On rentre la bonne distance et c’est parti</a:t>
            </a:r>
            <a:endParaRPr lang="fr-FR" dirty="0"/>
          </a:p>
        </p:txBody>
      </p:sp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2288" y="612775"/>
            <a:ext cx="4583932" cy="4114800"/>
          </a:xfrm>
        </p:spPr>
      </p:pic>
    </p:spTree>
    <p:extLst>
      <p:ext uri="{BB962C8B-B14F-4D97-AF65-F5344CB8AC3E}">
        <p14:creationId xmlns:p14="http://schemas.microsoft.com/office/powerpoint/2010/main" val="1139036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15616" y="332656"/>
            <a:ext cx="5486400" cy="566738"/>
          </a:xfrm>
        </p:spPr>
        <p:txBody>
          <a:bodyPr/>
          <a:lstStyle/>
          <a:p>
            <a:r>
              <a:rPr lang="fr-FR" dirty="0" smtClean="0"/>
              <a:t>Au poste de sécu, visuel à imaginer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11560" y="1124744"/>
            <a:ext cx="6480720" cy="5328592"/>
          </a:xfrm>
        </p:spPr>
        <p:txBody>
          <a:bodyPr>
            <a:normAutofit/>
          </a:bodyPr>
          <a:lstStyle/>
          <a:p>
            <a:r>
              <a:rPr lang="fr-FR" dirty="0" smtClean="0"/>
              <a:t>Pour rentrer un faut scanner la carte d’accès</a:t>
            </a:r>
          </a:p>
          <a:p>
            <a:r>
              <a:rPr lang="fr-FR" dirty="0" smtClean="0"/>
              <a:t>Un message apparait :</a:t>
            </a:r>
          </a:p>
          <a:p>
            <a:r>
              <a:rPr lang="fr-FR" dirty="0" smtClean="0"/>
              <a:t>Bienvenue « agent 42 », voici votre info </a:t>
            </a:r>
          </a:p>
          <a:p>
            <a:r>
              <a:rPr lang="fr-FR" dirty="0"/>
              <a:t>s</a:t>
            </a:r>
            <a:r>
              <a:rPr lang="fr-FR" dirty="0" smtClean="0"/>
              <a:t> : 0111</a:t>
            </a:r>
          </a:p>
          <a:p>
            <a:r>
              <a:rPr lang="fr-FR" dirty="0" smtClean="0"/>
              <a:t>Veuillez rentrer le mot code</a:t>
            </a:r>
          </a:p>
          <a:p>
            <a:endParaRPr lang="fr-FR" dirty="0"/>
          </a:p>
          <a:p>
            <a:r>
              <a:rPr lang="fr-FR" dirty="0" smtClean="0"/>
              <a:t>Interface à imaginer avec 0, 1 et entrée</a:t>
            </a:r>
          </a:p>
          <a:p>
            <a:endParaRPr lang="fr-FR" dirty="0"/>
          </a:p>
          <a:p>
            <a:r>
              <a:rPr lang="fr-FR" dirty="0" smtClean="0"/>
              <a:t>Avec le bon mot code, on peut rentrer…</a:t>
            </a:r>
          </a:p>
          <a:p>
            <a:endParaRPr lang="fr-FR" dirty="0"/>
          </a:p>
          <a:p>
            <a:r>
              <a:rPr lang="fr-FR" dirty="0" smtClean="0"/>
              <a:t>A l’intérieur, on trouve des infos de surveillance et un plan du bâtiment, qui permet de voir qu’il y a de l’activité à l’étage 199 (très haut) et qu’il faut prendre l’ascenseur jusqu’au niveau 100, puis un autre ascenseur</a:t>
            </a:r>
          </a:p>
          <a:p>
            <a:endParaRPr lang="fr-FR" dirty="0"/>
          </a:p>
          <a:p>
            <a:r>
              <a:rPr lang="fr-FR" dirty="0" smtClean="0"/>
              <a:t>Il y a également un </a:t>
            </a:r>
            <a:r>
              <a:rPr lang="fr-FR" b="1" dirty="0" smtClean="0"/>
              <a:t>« module de génération de cartes d’accès », </a:t>
            </a:r>
            <a:r>
              <a:rPr lang="fr-FR" dirty="0" smtClean="0"/>
              <a:t>avec la même interface et qui sera à utiliser plus tard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r>
              <a:rPr lang="fr-FR" dirty="0" smtClean="0"/>
              <a:t>+ partie narrative, entre </a:t>
            </a:r>
            <a:r>
              <a:rPr lang="fr-FR" dirty="0" err="1" smtClean="0"/>
              <a:t>juliette</a:t>
            </a:r>
            <a:r>
              <a:rPr lang="fr-FR" dirty="0" smtClean="0"/>
              <a:t> victor, (le vieux scientifique par intermédiaire d’un écran ?)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4509120"/>
            <a:ext cx="2006427" cy="11813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2329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6452120" cy="566738"/>
          </a:xfrm>
        </p:spPr>
        <p:txBody>
          <a:bodyPr>
            <a:normAutofit/>
          </a:bodyPr>
          <a:lstStyle/>
          <a:p>
            <a:r>
              <a:rPr lang="fr-FR" dirty="0" smtClean="0"/>
              <a:t>Pour utiliser l’ascenseur il faut scanner sa carte d’accès G1</a:t>
            </a:r>
            <a:endParaRPr lang="fr-FR" dirty="0"/>
          </a:p>
        </p:txBody>
      </p:sp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2288" y="612775"/>
            <a:ext cx="7544942" cy="4114800"/>
          </a:xfrm>
        </p:spPr>
      </p:pic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6236096" cy="1230014"/>
          </a:xfrm>
        </p:spPr>
        <p:txBody>
          <a:bodyPr>
            <a:normAutofit lnSpcReduction="10000"/>
          </a:bodyPr>
          <a:lstStyle/>
          <a:p>
            <a:r>
              <a:rPr lang="fr-FR" dirty="0" smtClean="0"/>
              <a:t>Le scan effectué : l’ascenseur délivre l’info -&gt; les niveaux autorisés sont limités</a:t>
            </a:r>
          </a:p>
          <a:p>
            <a:r>
              <a:rPr lang="fr-FR" dirty="0" smtClean="0"/>
              <a:t>(liste à établir, peut être un seul niveau)</a:t>
            </a:r>
          </a:p>
          <a:p>
            <a:endParaRPr lang="fr-FR" dirty="0"/>
          </a:p>
          <a:p>
            <a:r>
              <a:rPr lang="fr-FR" sz="2300" b="1" dirty="0" smtClean="0"/>
              <a:t>L’ascenseur fonctionne pour se rendre à ce niveau</a:t>
            </a:r>
            <a:endParaRPr lang="fr-FR" sz="2300" b="1" dirty="0"/>
          </a:p>
        </p:txBody>
      </p:sp>
    </p:spTree>
    <p:extLst>
      <p:ext uri="{BB962C8B-B14F-4D97-AF65-F5344CB8AC3E}">
        <p14:creationId xmlns:p14="http://schemas.microsoft.com/office/powerpoint/2010/main" val="228933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99592" y="4800600"/>
            <a:ext cx="7776864" cy="1652736"/>
          </a:xfrm>
        </p:spPr>
        <p:txBody>
          <a:bodyPr>
            <a:normAutofit/>
          </a:bodyPr>
          <a:lstStyle/>
          <a:p>
            <a:r>
              <a:rPr lang="fr-FR" dirty="0" smtClean="0"/>
              <a:t>À ce niveau on trouve une autre carte de visite 2 -&gt; inventaire</a:t>
            </a:r>
            <a:br>
              <a:rPr lang="fr-FR" dirty="0" smtClean="0"/>
            </a:br>
            <a:r>
              <a:rPr lang="fr-FR" dirty="0" smtClean="0"/>
              <a:t>sur la carte de visible, la table 2, avec des bits effacés</a:t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err="1" smtClean="0"/>
              <a:t>juliette</a:t>
            </a:r>
            <a:r>
              <a:rPr lang="fr-FR" dirty="0" smtClean="0"/>
              <a:t> percute (dialogue) et il faut revenir au poste de sécu</a:t>
            </a: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1520" y="620688"/>
            <a:ext cx="8557474" cy="4114800"/>
          </a:xfrm>
        </p:spPr>
      </p:pic>
      <p:sp>
        <p:nvSpPr>
          <p:cNvPr id="3" name="ZoneTexte 2"/>
          <p:cNvSpPr txBox="1"/>
          <p:nvPr/>
        </p:nvSpPr>
        <p:spPr>
          <a:xfrm>
            <a:off x="611560" y="908720"/>
            <a:ext cx="4868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(plusieurs niveaux seront à créer-&gt; visuels à créer)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799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99592" y="908720"/>
            <a:ext cx="5486400" cy="566738"/>
          </a:xfrm>
        </p:spPr>
        <p:txBody>
          <a:bodyPr/>
          <a:lstStyle/>
          <a:p>
            <a:r>
              <a:rPr lang="fr-FR" dirty="0" smtClean="0"/>
              <a:t>Retour au poste de sécu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259632" y="1988840"/>
            <a:ext cx="5040560" cy="4464496"/>
          </a:xfrm>
        </p:spPr>
        <p:txBody>
          <a:bodyPr>
            <a:normAutofit/>
          </a:bodyPr>
          <a:lstStyle/>
          <a:p>
            <a:r>
              <a:rPr lang="fr-FR" dirty="0" smtClean="0"/>
              <a:t>Pour rentrer un faut scanner</a:t>
            </a:r>
            <a:r>
              <a:rPr lang="fr-FR" b="1" dirty="0" smtClean="0"/>
              <a:t> à nouveau </a:t>
            </a:r>
            <a:r>
              <a:rPr lang="fr-FR" dirty="0" smtClean="0"/>
              <a:t>la carte d’accès G1</a:t>
            </a:r>
          </a:p>
          <a:p>
            <a:r>
              <a:rPr lang="fr-FR" dirty="0" smtClean="0"/>
              <a:t>Un message apparait :</a:t>
            </a:r>
          </a:p>
          <a:p>
            <a:r>
              <a:rPr lang="fr-FR" dirty="0" err="1" smtClean="0"/>
              <a:t>Welcome</a:t>
            </a:r>
            <a:r>
              <a:rPr lang="fr-FR" dirty="0" smtClean="0"/>
              <a:t> back « agent 42 », voici votre info </a:t>
            </a:r>
          </a:p>
          <a:p>
            <a:r>
              <a:rPr lang="fr-FR" dirty="0"/>
              <a:t>s</a:t>
            </a:r>
            <a:r>
              <a:rPr lang="fr-FR" dirty="0" smtClean="0"/>
              <a:t> : 11110110 (2 mots collés et différents de la </a:t>
            </a:r>
            <a:r>
              <a:rPr lang="fr-FR" dirty="0" err="1" smtClean="0"/>
              <a:t>premiere</a:t>
            </a:r>
            <a:r>
              <a:rPr lang="fr-FR" dirty="0" smtClean="0"/>
              <a:t> fois)</a:t>
            </a:r>
          </a:p>
          <a:p>
            <a:r>
              <a:rPr lang="fr-FR" dirty="0" smtClean="0"/>
              <a:t>Veuillez rentrer le mot code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smtClean="0"/>
              <a:t>Avec le bon mot code, on peut rentrer…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smtClean="0"/>
              <a:t>On utilise le </a:t>
            </a:r>
            <a:r>
              <a:rPr lang="fr-FR" b="1" dirty="0" smtClean="0"/>
              <a:t>« module de génération de cartes d’accès », </a:t>
            </a:r>
            <a:r>
              <a:rPr lang="fr-FR" dirty="0" smtClean="0"/>
              <a:t>avec la même interface et on obtient la carte d’accès de l’agent XXX avec la matrice G2 gravée dessus</a:t>
            </a:r>
          </a:p>
          <a:p>
            <a:endParaRPr lang="fr-FR" dirty="0" smtClean="0"/>
          </a:p>
          <a:p>
            <a:r>
              <a:rPr lang="fr-FR" dirty="0" smtClean="0"/>
              <a:t>Cette carte d’accès va permettre d’aller à d’autres niveaux via l’ascenseur</a:t>
            </a:r>
            <a:endParaRPr lang="fr-F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4163707"/>
            <a:ext cx="2006427" cy="11813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052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6452120" cy="566738"/>
          </a:xfrm>
        </p:spPr>
        <p:txBody>
          <a:bodyPr>
            <a:normAutofit/>
          </a:bodyPr>
          <a:lstStyle/>
          <a:p>
            <a:r>
              <a:rPr lang="fr-FR" dirty="0" smtClean="0"/>
              <a:t>Retour à l’ascenseur il faut scanner sa carte d’accès G2</a:t>
            </a:r>
            <a:endParaRPr lang="fr-FR" dirty="0"/>
          </a:p>
        </p:txBody>
      </p:sp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2288" y="612775"/>
            <a:ext cx="7544942" cy="4114800"/>
          </a:xfrm>
        </p:spPr>
      </p:pic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7172200" cy="1230014"/>
          </a:xfrm>
        </p:spPr>
        <p:txBody>
          <a:bodyPr>
            <a:normAutofit lnSpcReduction="10000"/>
          </a:bodyPr>
          <a:lstStyle/>
          <a:p>
            <a:r>
              <a:rPr lang="fr-FR" dirty="0" smtClean="0"/>
              <a:t>Le scan effectué : l’ascenseur délivre l’info -&gt; les niveaux autorisés sont un peu plus larges</a:t>
            </a:r>
          </a:p>
          <a:p>
            <a:r>
              <a:rPr lang="fr-FR" dirty="0" smtClean="0"/>
              <a:t>(liste à établir, plusieurs niveaux)</a:t>
            </a:r>
          </a:p>
          <a:p>
            <a:endParaRPr lang="fr-FR" dirty="0"/>
          </a:p>
          <a:p>
            <a:r>
              <a:rPr lang="fr-FR" sz="2300" b="1" dirty="0" smtClean="0"/>
              <a:t>L’ascenseur fonctionne pour se rendre à ces niveaux</a:t>
            </a:r>
            <a:endParaRPr lang="fr-FR" sz="2300" b="1" dirty="0"/>
          </a:p>
        </p:txBody>
      </p:sp>
    </p:spTree>
    <p:extLst>
      <p:ext uri="{BB962C8B-B14F-4D97-AF65-F5344CB8AC3E}">
        <p14:creationId xmlns:p14="http://schemas.microsoft.com/office/powerpoint/2010/main" val="346223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99592" y="908720"/>
            <a:ext cx="5486400" cy="566738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Au moins 3 niveaux à prévoir, on les explore on découvre des objets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39552" y="1988840"/>
            <a:ext cx="8424936" cy="4464496"/>
          </a:xfrm>
        </p:spPr>
        <p:txBody>
          <a:bodyPr>
            <a:normAutofit/>
          </a:bodyPr>
          <a:lstStyle/>
          <a:p>
            <a:r>
              <a:rPr lang="fr-FR" dirty="0" smtClean="0"/>
              <a:t>Le niveau 100, qui donne accès à l’ascenseur 2, mais celui n’est pas utilisable dans un premier temps, il est en accès restreint (carte G4, obtenue plus tard)</a:t>
            </a:r>
          </a:p>
          <a:p>
            <a:endParaRPr lang="fr-FR" dirty="0"/>
          </a:p>
          <a:p>
            <a:r>
              <a:rPr lang="fr-FR" dirty="0"/>
              <a:t>Un niveau </a:t>
            </a:r>
            <a:r>
              <a:rPr lang="fr-FR" dirty="0" smtClean="0"/>
              <a:t>XX </a:t>
            </a:r>
            <a:r>
              <a:rPr lang="fr-FR" dirty="0"/>
              <a:t>où il y a une </a:t>
            </a:r>
            <a:r>
              <a:rPr lang="fr-FR" dirty="0" smtClean="0"/>
              <a:t>« </a:t>
            </a:r>
            <a:r>
              <a:rPr lang="fr-FR" b="1" dirty="0" smtClean="0"/>
              <a:t>salle </a:t>
            </a:r>
            <a:r>
              <a:rPr lang="fr-FR" b="1" dirty="0"/>
              <a:t>de </a:t>
            </a:r>
            <a:r>
              <a:rPr lang="fr-FR" b="1" dirty="0" smtClean="0"/>
              <a:t>contrôle »</a:t>
            </a:r>
            <a:r>
              <a:rPr lang="fr-FR" dirty="0" smtClean="0"/>
              <a:t>, inaccessible </a:t>
            </a:r>
            <a:r>
              <a:rPr lang="fr-FR" dirty="0"/>
              <a:t>pour </a:t>
            </a:r>
            <a:r>
              <a:rPr lang="fr-FR" dirty="0" smtClean="0"/>
              <a:t>l’instant, on pourra y rentrer plus tard à l’aide d’un « codage 4 », </a:t>
            </a:r>
          </a:p>
          <a:p>
            <a:r>
              <a:rPr lang="fr-FR" dirty="0" smtClean="0"/>
              <a:t>Même interface d’accès que le poste de sécu, si on scanne une mauvaise carte un message de rejet dit que l’accès est restreint à …</a:t>
            </a:r>
            <a:endParaRPr lang="fr-FR" dirty="0"/>
          </a:p>
          <a:p>
            <a:endParaRPr lang="fr-FR" dirty="0" smtClean="0"/>
          </a:p>
          <a:p>
            <a:r>
              <a:rPr lang="fr-FR" dirty="0" smtClean="0"/>
              <a:t>Le niveau YY où l’on trouve une carte de visite (table 3)-&gt; inventaire et qui est un code non systématique pour lequel les vecteurs de la matrice sont totalement effacés </a:t>
            </a:r>
          </a:p>
          <a:p>
            <a:r>
              <a:rPr lang="fr-FR" dirty="0" smtClean="0"/>
              <a:t>Naturellement, il faut revenir au poste de sécu, obtenir la carte G3 qui est non systématique (</a:t>
            </a:r>
            <a:r>
              <a:rPr lang="fr-FR" i="1" dirty="0" smtClean="0">
                <a:solidFill>
                  <a:srgbClr val="7030A0"/>
                </a:solidFill>
              </a:rPr>
              <a:t>pour </a:t>
            </a:r>
            <a:r>
              <a:rPr lang="fr-FR" i="1" dirty="0">
                <a:solidFill>
                  <a:srgbClr val="7030A0"/>
                </a:solidFill>
              </a:rPr>
              <a:t>la conception de G3 voir remarques à la fin</a:t>
            </a:r>
            <a:r>
              <a:rPr lang="fr-FR" dirty="0"/>
              <a:t>) </a:t>
            </a:r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846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Des niveaux à explorer…</a:t>
            </a:r>
            <a:endParaRPr lang="fr-FR" dirty="0"/>
          </a:p>
        </p:txBody>
      </p:sp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80528" y="332656"/>
            <a:ext cx="9606149" cy="4114800"/>
          </a:xfrm>
        </p:spPr>
      </p:pic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026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99592" y="908720"/>
            <a:ext cx="5486400" cy="566738"/>
          </a:xfrm>
        </p:spPr>
        <p:txBody>
          <a:bodyPr/>
          <a:lstStyle/>
          <a:p>
            <a:r>
              <a:rPr lang="fr-FR" dirty="0" err="1" smtClean="0"/>
              <a:t>Re</a:t>
            </a:r>
            <a:r>
              <a:rPr lang="fr-FR" dirty="0" smtClean="0"/>
              <a:t>-retour au poste de sécu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259632" y="1988840"/>
            <a:ext cx="5040560" cy="4464496"/>
          </a:xfrm>
        </p:spPr>
        <p:txBody>
          <a:bodyPr>
            <a:normAutofit fontScale="92500" lnSpcReduction="20000"/>
          </a:bodyPr>
          <a:lstStyle/>
          <a:p>
            <a:r>
              <a:rPr lang="fr-FR" dirty="0" smtClean="0"/>
              <a:t>Pour rentrer un faut scanner</a:t>
            </a:r>
            <a:r>
              <a:rPr lang="fr-FR" b="1" dirty="0" smtClean="0"/>
              <a:t> à nouveau </a:t>
            </a:r>
            <a:r>
              <a:rPr lang="fr-FR" dirty="0" smtClean="0"/>
              <a:t>la carte d’accès G1</a:t>
            </a:r>
          </a:p>
          <a:p>
            <a:r>
              <a:rPr lang="fr-FR" dirty="0" smtClean="0"/>
              <a:t>Un message apparait :</a:t>
            </a:r>
          </a:p>
          <a:p>
            <a:r>
              <a:rPr lang="fr-FR" dirty="0" err="1" smtClean="0"/>
              <a:t>Welcome</a:t>
            </a:r>
            <a:r>
              <a:rPr lang="fr-FR" dirty="0" smtClean="0"/>
              <a:t> </a:t>
            </a:r>
            <a:r>
              <a:rPr lang="fr-FR" dirty="0" err="1" smtClean="0"/>
              <a:t>welcome</a:t>
            </a:r>
            <a:r>
              <a:rPr lang="fr-FR" dirty="0" smtClean="0"/>
              <a:t> back « agent 42 », voici votre info </a:t>
            </a:r>
          </a:p>
          <a:p>
            <a:r>
              <a:rPr lang="fr-FR" dirty="0"/>
              <a:t>s</a:t>
            </a:r>
            <a:r>
              <a:rPr lang="fr-FR" dirty="0" smtClean="0"/>
              <a:t> : 111111011011 (3 mots collés et différents de la première fois)</a:t>
            </a:r>
          </a:p>
          <a:p>
            <a:r>
              <a:rPr lang="fr-FR" dirty="0" smtClean="0"/>
              <a:t>Veuillez rentrer le mot code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smtClean="0"/>
              <a:t>Avec le bon mot code, on peut rentrer…</a:t>
            </a:r>
          </a:p>
          <a:p>
            <a:endParaRPr lang="fr-FR" dirty="0"/>
          </a:p>
          <a:p>
            <a:r>
              <a:rPr lang="fr-FR" dirty="0" smtClean="0">
                <a:solidFill>
                  <a:srgbClr val="7030A0"/>
                </a:solidFill>
              </a:rPr>
              <a:t>NB : on pourrait aussi faire un raccourci : avoir bloqué la porte du poste de sécu avec un objet trouvé antérieurement et pouvoir y rentrer sans saisir de code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smtClean="0"/>
              <a:t>On utilise le </a:t>
            </a:r>
            <a:r>
              <a:rPr lang="fr-FR" b="1" dirty="0" smtClean="0"/>
              <a:t>« module de génération de cartes d’accès », </a:t>
            </a:r>
            <a:r>
              <a:rPr lang="fr-FR" dirty="0" smtClean="0"/>
              <a:t>avec la même interface et on obtient la carte d’accès de l’agent XXX avec la matrice G3 gravée dessus</a:t>
            </a:r>
          </a:p>
          <a:p>
            <a:r>
              <a:rPr lang="fr-FR" dirty="0" smtClean="0"/>
              <a:t>Cette carte d’accès G3 va permettre d’aller à d’autres niveaux via l’ascenseur</a:t>
            </a:r>
          </a:p>
          <a:p>
            <a:endParaRPr lang="fr-FR" dirty="0" smtClean="0"/>
          </a:p>
          <a:p>
            <a:r>
              <a:rPr lang="fr-FR" dirty="0"/>
              <a:t>La </a:t>
            </a:r>
            <a:r>
              <a:rPr lang="fr-FR" b="1" dirty="0"/>
              <a:t>carte G3 </a:t>
            </a:r>
            <a:r>
              <a:rPr lang="fr-FR" dirty="0"/>
              <a:t>permet d’accéder à 1 ou plusieurs nouveaux niveaux, où l’on trouve la </a:t>
            </a:r>
            <a:r>
              <a:rPr lang="fr-FR" b="1" dirty="0"/>
              <a:t>carte G4 </a:t>
            </a:r>
            <a:r>
              <a:rPr lang="fr-FR" dirty="0"/>
              <a:t>qui également est un code non systématique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3594233"/>
            <a:ext cx="2006427" cy="11813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44208" y="5517232"/>
            <a:ext cx="2549365" cy="1092022"/>
          </a:xfrm>
        </p:spPr>
      </p:pic>
    </p:spTree>
    <p:extLst>
      <p:ext uri="{BB962C8B-B14F-4D97-AF65-F5344CB8AC3E}">
        <p14:creationId xmlns:p14="http://schemas.microsoft.com/office/powerpoint/2010/main" val="3500300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Compétences visées : codes en bloc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904656"/>
          </a:xfrm>
        </p:spPr>
        <p:txBody>
          <a:bodyPr>
            <a:normAutofit fontScale="47500" lnSpcReduction="20000"/>
          </a:bodyPr>
          <a:lstStyle/>
          <a:p>
            <a:r>
              <a:rPr lang="fr-FR" b="1" dirty="0" smtClean="0"/>
              <a:t>[C1] </a:t>
            </a:r>
            <a:r>
              <a:rPr lang="fr-FR" dirty="0" smtClean="0"/>
              <a:t>Savoir la correspondance entre k pour le nb de bit d’info et n pour le nombre de bits codés</a:t>
            </a:r>
          </a:p>
          <a:p>
            <a:r>
              <a:rPr lang="fr-FR" b="1" dirty="0"/>
              <a:t>[</a:t>
            </a:r>
            <a:r>
              <a:rPr lang="fr-FR" b="1" dirty="0" smtClean="0"/>
              <a:t>C2] </a:t>
            </a:r>
            <a:r>
              <a:rPr lang="fr-FR" dirty="0" smtClean="0"/>
              <a:t>Passer d’une table (ensemble) V à une matrice G dans le cas d’un code systématique</a:t>
            </a:r>
          </a:p>
          <a:p>
            <a:r>
              <a:rPr lang="fr-FR" b="1" dirty="0"/>
              <a:t>[</a:t>
            </a:r>
            <a:r>
              <a:rPr lang="fr-FR" b="1" dirty="0" smtClean="0"/>
              <a:t>C3] </a:t>
            </a:r>
            <a:r>
              <a:rPr lang="fr-FR" dirty="0"/>
              <a:t>Calculer une distance minimale </a:t>
            </a:r>
            <a:r>
              <a:rPr lang="fr-FR" dirty="0" err="1"/>
              <a:t>Dmin</a:t>
            </a:r>
            <a:r>
              <a:rPr lang="fr-FR" dirty="0"/>
              <a:t> d’un code</a:t>
            </a:r>
          </a:p>
          <a:p>
            <a:r>
              <a:rPr lang="fr-FR" b="1" dirty="0"/>
              <a:t>[</a:t>
            </a:r>
            <a:r>
              <a:rPr lang="fr-FR" b="1" dirty="0" smtClean="0"/>
              <a:t>C4] </a:t>
            </a:r>
            <a:r>
              <a:rPr lang="fr-FR" dirty="0"/>
              <a:t>Déduire le pouvoir correcteur t d’une distance </a:t>
            </a:r>
            <a:r>
              <a:rPr lang="fr-FR" dirty="0" err="1"/>
              <a:t>Dmin</a:t>
            </a:r>
            <a:endParaRPr lang="fr-FR" dirty="0"/>
          </a:p>
          <a:p>
            <a:r>
              <a:rPr lang="fr-FR" b="1" dirty="0" smtClean="0"/>
              <a:t>[C5] </a:t>
            </a:r>
            <a:r>
              <a:rPr lang="fr-FR" dirty="0" smtClean="0"/>
              <a:t>Codage d’un mot v à partir d’un mot d’info s</a:t>
            </a:r>
          </a:p>
          <a:p>
            <a:r>
              <a:rPr lang="fr-FR" b="1" dirty="0"/>
              <a:t>[</a:t>
            </a:r>
            <a:r>
              <a:rPr lang="fr-FR" b="1" dirty="0" smtClean="0"/>
              <a:t>C6] </a:t>
            </a:r>
            <a:r>
              <a:rPr lang="fr-FR" dirty="0" smtClean="0"/>
              <a:t>Codage d’une suite de mots</a:t>
            </a:r>
          </a:p>
          <a:p>
            <a:r>
              <a:rPr lang="fr-FR" b="1" dirty="0"/>
              <a:t>[</a:t>
            </a:r>
            <a:r>
              <a:rPr lang="fr-FR" b="1" dirty="0" smtClean="0"/>
              <a:t>C7] </a:t>
            </a:r>
            <a:r>
              <a:rPr lang="fr-FR" dirty="0" smtClean="0"/>
              <a:t>Utiliser la linéarité pour compléter une table</a:t>
            </a:r>
          </a:p>
          <a:p>
            <a:r>
              <a:rPr lang="fr-FR" b="1" dirty="0"/>
              <a:t>[</a:t>
            </a:r>
            <a:r>
              <a:rPr lang="fr-FR" b="1" dirty="0" smtClean="0"/>
              <a:t>C8] </a:t>
            </a:r>
            <a:r>
              <a:rPr lang="fr-FR" dirty="0" smtClean="0"/>
              <a:t>Savoir qu’il existe plusieurs G associée à un ensemble V et savoir néanmoins que pour 1 code (défini par V et l’association entre les mots d’info-&gt; codés) est associé à  G unique</a:t>
            </a:r>
          </a:p>
          <a:p>
            <a:r>
              <a:rPr lang="fr-FR" b="1" dirty="0"/>
              <a:t>[</a:t>
            </a:r>
            <a:r>
              <a:rPr lang="fr-FR" b="1" dirty="0" smtClean="0"/>
              <a:t>C9] </a:t>
            </a:r>
            <a:r>
              <a:rPr lang="fr-FR" dirty="0" smtClean="0"/>
              <a:t>Construire la matrice G d’un code non systématique</a:t>
            </a:r>
          </a:p>
          <a:p>
            <a:r>
              <a:rPr lang="fr-FR" b="1" dirty="0"/>
              <a:t>[</a:t>
            </a:r>
            <a:r>
              <a:rPr lang="fr-FR" b="1" dirty="0" smtClean="0"/>
              <a:t>C10] </a:t>
            </a:r>
            <a:r>
              <a:rPr lang="fr-FR" dirty="0" smtClean="0"/>
              <a:t>Passer de G-&gt;H pour un code systématique</a:t>
            </a:r>
          </a:p>
          <a:p>
            <a:pPr lvl="1"/>
            <a:r>
              <a:rPr lang="fr-FR" dirty="0" smtClean="0"/>
              <a:t>Trouver la taille de H</a:t>
            </a:r>
          </a:p>
          <a:p>
            <a:pPr lvl="1"/>
            <a:r>
              <a:rPr lang="fr-FR" dirty="0" smtClean="0"/>
              <a:t>Décomposer les blocs [I A] -&gt;[A</a:t>
            </a:r>
            <a:r>
              <a:rPr lang="fr-FR" baseline="30000" dirty="0" smtClean="0"/>
              <a:t>t</a:t>
            </a:r>
            <a:r>
              <a:rPr lang="fr-FR" dirty="0" smtClean="0"/>
              <a:t> I]</a:t>
            </a:r>
          </a:p>
          <a:p>
            <a:r>
              <a:rPr lang="fr-FR" b="1" dirty="0"/>
              <a:t>[</a:t>
            </a:r>
            <a:r>
              <a:rPr lang="fr-FR" b="1" dirty="0" smtClean="0"/>
              <a:t>C11] </a:t>
            </a:r>
            <a:r>
              <a:rPr lang="fr-FR" dirty="0" smtClean="0"/>
              <a:t>Savoir qu’il existe plusieurs H pour un même code</a:t>
            </a:r>
          </a:p>
          <a:p>
            <a:pPr lvl="1"/>
            <a:r>
              <a:rPr lang="fr-FR" dirty="0" smtClean="0"/>
              <a:t>Utiliser les inversions des lignes et des combinaisons linéaires de lignes pour créer des H valides</a:t>
            </a:r>
          </a:p>
          <a:p>
            <a:r>
              <a:rPr lang="fr-FR" b="1" dirty="0"/>
              <a:t>[</a:t>
            </a:r>
            <a:r>
              <a:rPr lang="fr-FR" b="1" dirty="0" smtClean="0"/>
              <a:t>C12] </a:t>
            </a:r>
            <a:r>
              <a:rPr lang="fr-FR" dirty="0" smtClean="0"/>
              <a:t>Calculer une matrice H d’un code non systématique</a:t>
            </a:r>
          </a:p>
          <a:p>
            <a:r>
              <a:rPr lang="fr-FR" b="1" dirty="0"/>
              <a:t>[</a:t>
            </a:r>
            <a:r>
              <a:rPr lang="fr-FR" b="1" dirty="0" smtClean="0"/>
              <a:t>C13] </a:t>
            </a:r>
            <a:r>
              <a:rPr lang="fr-FR" dirty="0"/>
              <a:t>C</a:t>
            </a:r>
            <a:r>
              <a:rPr lang="fr-FR" dirty="0" smtClean="0"/>
              <a:t>alculer un syndrome z à partir de H et d’un mot reçu r</a:t>
            </a:r>
          </a:p>
          <a:p>
            <a:r>
              <a:rPr lang="fr-FR" b="1" dirty="0"/>
              <a:t>[</a:t>
            </a:r>
            <a:r>
              <a:rPr lang="fr-FR" b="1" dirty="0" smtClean="0"/>
              <a:t>C14</a:t>
            </a:r>
            <a:r>
              <a:rPr lang="fr-FR" b="1" dirty="0"/>
              <a:t>] </a:t>
            </a:r>
            <a:r>
              <a:rPr lang="fr-FR" dirty="0"/>
              <a:t>C</a:t>
            </a:r>
            <a:r>
              <a:rPr lang="fr-FR" dirty="0" smtClean="0"/>
              <a:t>orriger le mot reçu r à l’aide de z et H pour un code avec t=1, en cherchant la colonne h</a:t>
            </a:r>
            <a:r>
              <a:rPr lang="fr-FR" baseline="-25000" dirty="0" smtClean="0"/>
              <a:t>i </a:t>
            </a:r>
            <a:r>
              <a:rPr lang="fr-FR" dirty="0" smtClean="0"/>
              <a:t>correspondant </a:t>
            </a:r>
            <a:r>
              <a:rPr lang="fr-FR" dirty="0"/>
              <a:t>à z </a:t>
            </a:r>
            <a:endParaRPr lang="fr-FR" baseline="-25000" dirty="0" smtClean="0"/>
          </a:p>
          <a:p>
            <a:r>
              <a:rPr lang="fr-FR" b="1" dirty="0"/>
              <a:t>[</a:t>
            </a:r>
            <a:r>
              <a:rPr lang="fr-FR" b="1" dirty="0" smtClean="0"/>
              <a:t>C15] </a:t>
            </a:r>
            <a:r>
              <a:rPr lang="fr-FR" dirty="0"/>
              <a:t>R</a:t>
            </a:r>
            <a:r>
              <a:rPr lang="fr-FR" dirty="0" smtClean="0"/>
              <a:t>evenir à l’info s à partir d’un mot décodé d (d= v si pas d’erreur) dans le cas général d’un code non systématique</a:t>
            </a:r>
          </a:p>
          <a:p>
            <a:r>
              <a:rPr lang="fr-FR" b="1" dirty="0"/>
              <a:t>[</a:t>
            </a:r>
            <a:r>
              <a:rPr lang="fr-FR" b="1" dirty="0" smtClean="0"/>
              <a:t>C16] </a:t>
            </a:r>
            <a:r>
              <a:rPr lang="fr-FR" dirty="0" smtClean="0"/>
              <a:t>Savoir identifier n et k à partir de H ou G</a:t>
            </a:r>
          </a:p>
          <a:p>
            <a:r>
              <a:rPr lang="fr-FR" b="1" dirty="0"/>
              <a:t>[</a:t>
            </a:r>
            <a:r>
              <a:rPr lang="fr-FR" b="1" dirty="0" smtClean="0"/>
              <a:t>C17] </a:t>
            </a:r>
            <a:r>
              <a:rPr lang="fr-FR" dirty="0" smtClean="0"/>
              <a:t>Savoir décoder une suite de mots</a:t>
            </a:r>
          </a:p>
          <a:p>
            <a:r>
              <a:rPr lang="fr-FR" b="1" dirty="0"/>
              <a:t>[</a:t>
            </a:r>
            <a:r>
              <a:rPr lang="fr-FR" b="1" dirty="0" smtClean="0"/>
              <a:t>C18] </a:t>
            </a:r>
            <a:r>
              <a:rPr lang="fr-FR" dirty="0" smtClean="0"/>
              <a:t>Savoir convertir des infos ascii de binaires en caractères</a:t>
            </a:r>
          </a:p>
          <a:p>
            <a:r>
              <a:rPr lang="fr-FR" b="1" dirty="0"/>
              <a:t>[</a:t>
            </a:r>
            <a:r>
              <a:rPr lang="fr-FR" b="1" dirty="0" smtClean="0"/>
              <a:t>C19] </a:t>
            </a:r>
            <a:r>
              <a:rPr lang="fr-FR" dirty="0" smtClean="0"/>
              <a:t>Comprendre que lorsqu’il y a plus que t erreurs la correction est fausse</a:t>
            </a:r>
          </a:p>
          <a:p>
            <a:r>
              <a:rPr lang="fr-FR" b="1" dirty="0"/>
              <a:t>[</a:t>
            </a:r>
            <a:r>
              <a:rPr lang="fr-FR" b="1" dirty="0" smtClean="0"/>
              <a:t>C20] </a:t>
            </a:r>
            <a:r>
              <a:rPr lang="fr-FR" dirty="0" smtClean="0"/>
              <a:t>Utiliser la redondance de la langue réelle pour corriger une erreur</a:t>
            </a:r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56012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5486400" cy="566738"/>
          </a:xfrm>
        </p:spPr>
        <p:txBody>
          <a:bodyPr>
            <a:normAutofit/>
          </a:bodyPr>
          <a:lstStyle/>
          <a:p>
            <a:r>
              <a:rPr lang="fr-FR" dirty="0" smtClean="0"/>
              <a:t>Dans la salle de </a:t>
            </a:r>
            <a:r>
              <a:rPr lang="fr-FR" u="sng" dirty="0" smtClean="0"/>
              <a:t>contrôle</a:t>
            </a:r>
            <a:r>
              <a:rPr lang="fr-FR" dirty="0" smtClean="0"/>
              <a:t> (visuel à imaginer)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67544" y="836712"/>
            <a:ext cx="6552728" cy="5328592"/>
          </a:xfrm>
        </p:spPr>
        <p:txBody>
          <a:bodyPr>
            <a:normAutofit fontScale="85000" lnSpcReduction="20000"/>
          </a:bodyPr>
          <a:lstStyle/>
          <a:p>
            <a:r>
              <a:rPr lang="fr-FR" dirty="0"/>
              <a:t>On </a:t>
            </a:r>
            <a:r>
              <a:rPr lang="fr-FR" dirty="0" smtClean="0"/>
              <a:t>peut rentrer à </a:t>
            </a:r>
            <a:r>
              <a:rPr lang="fr-FR" dirty="0"/>
              <a:t>la salle de contrôle, par le </a:t>
            </a:r>
            <a:r>
              <a:rPr lang="fr-FR" b="1" dirty="0"/>
              <a:t>codage 4</a:t>
            </a:r>
            <a:r>
              <a:rPr lang="fr-FR" dirty="0"/>
              <a:t>, suite de 3-4 mots d’infos…</a:t>
            </a:r>
          </a:p>
          <a:p>
            <a:endParaRPr lang="fr-FR" dirty="0" smtClean="0"/>
          </a:p>
          <a:p>
            <a:r>
              <a:rPr lang="fr-FR" dirty="0" smtClean="0"/>
              <a:t>Une fois à l’intérieur, on peut créer des cartes H !</a:t>
            </a:r>
          </a:p>
          <a:p>
            <a:endParaRPr lang="fr-FR" dirty="0"/>
          </a:p>
          <a:p>
            <a:r>
              <a:rPr lang="fr-FR" dirty="0" smtClean="0"/>
              <a:t>L’interface du module générateur est semblable à celui des G à la différence qu’il permet de saisir de H de taille indéterminée du joueur (taille de la matrice à calculer par lui-même ) ; interface à imaginer plus </a:t>
            </a:r>
            <a:r>
              <a:rPr lang="fr-FR" dirty="0" err="1" smtClean="0"/>
              <a:t>péciséement</a:t>
            </a:r>
            <a:r>
              <a:rPr lang="fr-FR" dirty="0" smtClean="0"/>
              <a:t>…</a:t>
            </a:r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r>
              <a:rPr lang="fr-FR" dirty="0" smtClean="0"/>
              <a:t>On peut faire toutes les  H1, H2, H3, H4 si on veut</a:t>
            </a:r>
          </a:p>
          <a:p>
            <a:r>
              <a:rPr lang="fr-FR" dirty="0" smtClean="0"/>
              <a:t>Mais seule l’une d’entre elle est utile (H4) pour utiliser l’ascenseur 2.</a:t>
            </a:r>
          </a:p>
          <a:p>
            <a:r>
              <a:rPr lang="fr-FR" dirty="0" smtClean="0"/>
              <a:t>On se débrouille pour que le jour commence forcement par essayer avec un code systématique (H1 ou H2), cela peut être </a:t>
            </a:r>
            <a:r>
              <a:rPr lang="fr-FR" dirty="0"/>
              <a:t>J</a:t>
            </a:r>
            <a:r>
              <a:rPr lang="fr-FR" dirty="0" smtClean="0"/>
              <a:t>uliette qui veut essayer par exemple…</a:t>
            </a:r>
          </a:p>
          <a:p>
            <a:r>
              <a:rPr lang="fr-FR" dirty="0" smtClean="0"/>
              <a:t>On peut même forcer à toutes les faire, ce qui serait utile pour la suite</a:t>
            </a:r>
          </a:p>
          <a:p>
            <a:r>
              <a:rPr lang="fr-FR" dirty="0" smtClean="0"/>
              <a:t>À chaque succès il sort une carte gravée avec H</a:t>
            </a:r>
          </a:p>
          <a:p>
            <a:endParaRPr lang="fr-FR" dirty="0"/>
          </a:p>
          <a:p>
            <a:r>
              <a:rPr lang="fr-FR" dirty="0" smtClean="0"/>
              <a:t>Ensuite pour faire H4</a:t>
            </a:r>
          </a:p>
          <a:p>
            <a:r>
              <a:rPr lang="fr-FR" dirty="0" smtClean="0"/>
              <a:t>Il s’agira d’une H avec 2 lignes</a:t>
            </a:r>
          </a:p>
          <a:p>
            <a:r>
              <a:rPr lang="fr-FR" i="1" dirty="0" smtClean="0">
                <a:solidFill>
                  <a:srgbClr val="7030A0"/>
                </a:solidFill>
              </a:rPr>
              <a:t>Pour rappel H n’est pas unique ! Il peut y avoir une permutation des lignes ou leur combinaisons linéaire. Cela fait :  6 possibilités, qu’on </a:t>
            </a:r>
            <a:r>
              <a:rPr lang="fr-FR" i="1" dirty="0" err="1" smtClean="0">
                <a:solidFill>
                  <a:srgbClr val="7030A0"/>
                </a:solidFill>
              </a:rPr>
              <a:t>recence</a:t>
            </a:r>
            <a:endParaRPr lang="fr-FR" i="1" dirty="0" smtClean="0">
              <a:solidFill>
                <a:srgbClr val="7030A0"/>
              </a:solidFill>
            </a:endParaRPr>
          </a:p>
          <a:p>
            <a:r>
              <a:rPr lang="fr-FR" dirty="0" smtClean="0"/>
              <a:t>Quel que soit le premier essai, il ne marche pas (on détermine une autre combinaison comme la solution a rentrer) et on balance un message qui rappelle cette non unicité et qu’il faut réessayer</a:t>
            </a:r>
          </a:p>
          <a:p>
            <a:endParaRPr lang="fr-FR" dirty="0"/>
          </a:p>
          <a:p>
            <a:r>
              <a:rPr lang="fr-FR" dirty="0" smtClean="0"/>
              <a:t>Un fois qu’on y arrive, on obtient la carte H4, dialogue de satisfaction--</a:t>
            </a:r>
            <a:r>
              <a:rPr lang="fr-FR" dirty="0" smtClean="0">
                <a:sym typeface="Wingdings" panose="05000000000000000000" pitchFamily="2" charset="2"/>
              </a:rPr>
              <a:t> on va vers l’ascenseur 2</a:t>
            </a:r>
          </a:p>
          <a:p>
            <a:endParaRPr lang="fr-FR" dirty="0">
              <a:sym typeface="Wingdings" panose="05000000000000000000" pitchFamily="2" charset="2"/>
            </a:endParaRPr>
          </a:p>
          <a:p>
            <a:r>
              <a:rPr lang="fr-FR" dirty="0" smtClean="0">
                <a:solidFill>
                  <a:srgbClr val="7030A0"/>
                </a:solidFill>
                <a:sym typeface="Wingdings" panose="05000000000000000000" pitchFamily="2" charset="2"/>
              </a:rPr>
              <a:t>Remarque : obtenir H3 peut être difficile (4 degrés de liberté) si le jouer y arrive il a un gros </a:t>
            </a:r>
            <a:r>
              <a:rPr lang="fr-FR" dirty="0" err="1" smtClean="0">
                <a:solidFill>
                  <a:srgbClr val="7030A0"/>
                </a:solidFill>
                <a:sym typeface="Wingdings" panose="05000000000000000000" pitchFamily="2" charset="2"/>
              </a:rPr>
              <a:t>reward</a:t>
            </a:r>
            <a:r>
              <a:rPr lang="fr-FR" dirty="0" smtClean="0">
                <a:solidFill>
                  <a:srgbClr val="7030A0"/>
                </a:solidFill>
                <a:sym typeface="Wingdings" panose="05000000000000000000" pitchFamily="2" charset="2"/>
              </a:rPr>
              <a:t> ; et il faut prévoir une alternative facile : exemple trouver une carte H3 dans un distributeur.</a:t>
            </a:r>
            <a:endParaRPr lang="fr-FR" dirty="0" smtClean="0">
              <a:solidFill>
                <a:srgbClr val="7030A0"/>
              </a:solidFill>
            </a:endParaRPr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2060848"/>
            <a:ext cx="2006427" cy="11813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0786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6452120" cy="566738"/>
          </a:xfrm>
        </p:spPr>
        <p:txBody>
          <a:bodyPr>
            <a:normAutofit/>
          </a:bodyPr>
          <a:lstStyle/>
          <a:p>
            <a:r>
              <a:rPr lang="fr-FR" dirty="0" smtClean="0"/>
              <a:t>Arrivé à l’ascenseur 2, il faut scanner sa carte d’accès G3</a:t>
            </a:r>
            <a:endParaRPr lang="fr-FR" dirty="0"/>
          </a:p>
        </p:txBody>
      </p:sp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2288" y="612775"/>
            <a:ext cx="7544942" cy="4114800"/>
          </a:xfrm>
        </p:spPr>
      </p:pic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7172200" cy="1230014"/>
          </a:xfrm>
        </p:spPr>
        <p:txBody>
          <a:bodyPr>
            <a:normAutofit lnSpcReduction="10000"/>
          </a:bodyPr>
          <a:lstStyle/>
          <a:p>
            <a:r>
              <a:rPr lang="fr-FR" dirty="0" smtClean="0"/>
              <a:t>Le scan effectué : l’ascenseur délivre l’info -&gt; le top niveau est autorisé</a:t>
            </a:r>
          </a:p>
          <a:p>
            <a:r>
              <a:rPr lang="fr-FR" dirty="0" smtClean="0"/>
              <a:t>(liste à établir, plusieurs niveaux)</a:t>
            </a:r>
          </a:p>
          <a:p>
            <a:endParaRPr lang="fr-FR" dirty="0"/>
          </a:p>
          <a:p>
            <a:r>
              <a:rPr lang="fr-FR" sz="2300" b="1" dirty="0" smtClean="0"/>
              <a:t>L’ascenseur tombe en panne</a:t>
            </a:r>
            <a:endParaRPr lang="fr-FR" sz="2300" b="1" dirty="0"/>
          </a:p>
        </p:txBody>
      </p:sp>
    </p:spTree>
    <p:extLst>
      <p:ext uri="{BB962C8B-B14F-4D97-AF65-F5344CB8AC3E}">
        <p14:creationId xmlns:p14="http://schemas.microsoft.com/office/powerpoint/2010/main" val="11428215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Malheureusement l’ascenseur 2 est tombé en panne</a:t>
            </a:r>
            <a:endParaRPr lang="fr-FR" dirty="0"/>
          </a:p>
        </p:txBody>
      </p:sp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2288" y="612775"/>
            <a:ext cx="4884415" cy="4114800"/>
          </a:xfrm>
        </p:spPr>
      </p:pic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71600" y="5367338"/>
            <a:ext cx="7488832" cy="1302022"/>
          </a:xfrm>
        </p:spPr>
        <p:txBody>
          <a:bodyPr>
            <a:normAutofit fontScale="85000" lnSpcReduction="20000"/>
          </a:bodyPr>
          <a:lstStyle/>
          <a:p>
            <a:r>
              <a:rPr lang="fr-FR" dirty="0" smtClean="0"/>
              <a:t>Il faut trouver la caisse à outil (on peut l’avoir trouvé avant dans un niveau quelconque)</a:t>
            </a:r>
          </a:p>
          <a:p>
            <a:endParaRPr lang="fr-FR" dirty="0" smtClean="0"/>
          </a:p>
          <a:p>
            <a:r>
              <a:rPr lang="fr-FR" dirty="0" smtClean="0"/>
              <a:t>Il faut calculer un syndrome pour le débloquer</a:t>
            </a:r>
          </a:p>
          <a:p>
            <a:r>
              <a:rPr lang="fr-FR" dirty="0" smtClean="0"/>
              <a:t>	Celui-ci sur 4 bits ou plus </a:t>
            </a:r>
            <a:r>
              <a:rPr lang="fr-FR" i="1" dirty="0" smtClean="0">
                <a:solidFill>
                  <a:srgbClr val="7030A0"/>
                </a:solidFill>
              </a:rPr>
              <a:t>il doit provenir d’autre chose que H4 (sur 2 lignes seulement)</a:t>
            </a:r>
          </a:p>
          <a:p>
            <a:r>
              <a:rPr lang="fr-FR" dirty="0" smtClean="0"/>
              <a:t>	-</a:t>
            </a:r>
            <a:r>
              <a:rPr lang="fr-FR" dirty="0" smtClean="0">
                <a:sym typeface="Wingdings" panose="05000000000000000000" pitchFamily="2" charset="2"/>
              </a:rPr>
              <a:t> H3 par exemple est à concevoir pour cela</a:t>
            </a:r>
          </a:p>
          <a:p>
            <a:r>
              <a:rPr lang="fr-FR" dirty="0" smtClean="0">
                <a:sym typeface="Wingdings" panose="05000000000000000000" pitchFamily="2" charset="2"/>
              </a:rPr>
              <a:t>Et une fois le syndrome z3 calculé il faut rentrer le mot décodé 3 cela peut être le mot de code corrigé ou on peut aussi aller jusqu’à demander le mot d’info décodé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79927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99592" y="908720"/>
            <a:ext cx="5486400" cy="566738"/>
          </a:xfrm>
        </p:spPr>
        <p:txBody>
          <a:bodyPr>
            <a:normAutofit/>
          </a:bodyPr>
          <a:lstStyle/>
          <a:p>
            <a:r>
              <a:rPr lang="fr-FR" dirty="0" smtClean="0"/>
              <a:t>On va enfin pouvoir accéder à l’étage ciblé !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67544" y="1700808"/>
            <a:ext cx="8136904" cy="4464496"/>
          </a:xfrm>
        </p:spPr>
        <p:txBody>
          <a:bodyPr>
            <a:normAutofit/>
          </a:bodyPr>
          <a:lstStyle/>
          <a:p>
            <a:r>
              <a:rPr lang="fr-FR" dirty="0" smtClean="0"/>
              <a:t> à suivre…</a:t>
            </a:r>
          </a:p>
          <a:p>
            <a:endParaRPr lang="fr-FR" dirty="0"/>
          </a:p>
          <a:p>
            <a:r>
              <a:rPr lang="fr-FR" dirty="0" smtClean="0"/>
              <a:t>On doit scanner H4 pour ouvrir une porte</a:t>
            </a:r>
          </a:p>
          <a:p>
            <a:r>
              <a:rPr lang="fr-FR" dirty="0"/>
              <a:t>	</a:t>
            </a:r>
            <a:r>
              <a:rPr lang="fr-FR" dirty="0" smtClean="0">
                <a:solidFill>
                  <a:srgbClr val="7030A0"/>
                </a:solidFill>
              </a:rPr>
              <a:t>si H4 n’a pas été réalisé cela force à le faire</a:t>
            </a:r>
          </a:p>
          <a:p>
            <a:endParaRPr lang="fr-FR" dirty="0" smtClean="0"/>
          </a:p>
          <a:p>
            <a:r>
              <a:rPr lang="fr-FR" dirty="0" smtClean="0"/>
              <a:t>Puis il va falloir faire un calcul de z4</a:t>
            </a:r>
          </a:p>
          <a:p>
            <a:endParaRPr lang="fr-FR" dirty="0"/>
          </a:p>
          <a:p>
            <a:r>
              <a:rPr lang="fr-FR" dirty="0" smtClean="0"/>
              <a:t>Il faudra alors imaginer de décoder une suite de mots, avec nombre d’erreur &lt;t </a:t>
            </a:r>
          </a:p>
          <a:p>
            <a:r>
              <a:rPr lang="fr-FR" dirty="0"/>
              <a:t>	</a:t>
            </a:r>
            <a:r>
              <a:rPr lang="fr-FR" dirty="0" smtClean="0">
                <a:solidFill>
                  <a:srgbClr val="7030A0"/>
                </a:solidFill>
              </a:rPr>
              <a:t>(le code 4 doit </a:t>
            </a:r>
            <a:r>
              <a:rPr lang="fr-FR" dirty="0" err="1" smtClean="0">
                <a:solidFill>
                  <a:srgbClr val="7030A0"/>
                </a:solidFill>
              </a:rPr>
              <a:t>êre</a:t>
            </a:r>
            <a:r>
              <a:rPr lang="fr-FR" dirty="0" smtClean="0">
                <a:solidFill>
                  <a:srgbClr val="7030A0"/>
                </a:solidFill>
              </a:rPr>
              <a:t> conçu pour avoir D=3 et t=1 ou pourquoi pas D=4 – et t=1)</a:t>
            </a:r>
          </a:p>
          <a:p>
            <a:endParaRPr lang="fr-FR" dirty="0"/>
          </a:p>
          <a:p>
            <a:r>
              <a:rPr lang="fr-FR" dirty="0" smtClean="0"/>
              <a:t>Et épreuve « ultime »</a:t>
            </a:r>
          </a:p>
          <a:p>
            <a:r>
              <a:rPr lang="fr-FR" dirty="0" smtClean="0"/>
              <a:t>Décoder une suite de mots avec certains pattern d’erreur&gt;t (2 erreur par seulement), ce qui va forcer à se rendre compte que le décodage n’est plus garanti …</a:t>
            </a:r>
          </a:p>
          <a:p>
            <a:r>
              <a:rPr lang="fr-FR" dirty="0" smtClean="0"/>
              <a:t>	</a:t>
            </a:r>
            <a:r>
              <a:rPr lang="fr-FR" dirty="0" smtClean="0">
                <a:solidFill>
                  <a:srgbClr val="7030A0"/>
                </a:solidFill>
              </a:rPr>
              <a:t>Là aussi on pourra forcer à ce que le joueur se plante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31108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99592" y="908720"/>
            <a:ext cx="5486400" cy="566738"/>
          </a:xfrm>
        </p:spPr>
        <p:txBody>
          <a:bodyPr>
            <a:normAutofit/>
          </a:bodyPr>
          <a:lstStyle/>
          <a:p>
            <a:r>
              <a:rPr lang="fr-FR" dirty="0" smtClean="0"/>
              <a:t>Remarques d’ensemble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7504" y="1484784"/>
            <a:ext cx="8928992" cy="4968552"/>
          </a:xfrm>
        </p:spPr>
        <p:txBody>
          <a:bodyPr>
            <a:normAutofit fontScale="85000" lnSpcReduction="20000"/>
          </a:bodyPr>
          <a:lstStyle/>
          <a:p>
            <a:r>
              <a:rPr lang="fr-FR" dirty="0"/>
              <a:t>Les cartes G1, G2, G3, G4 se distinguent à l’aide de logos – Etoile, rond, carré….-repérables sur la carte, dans l’ascenseur (par exemple sur les niveaux accessibles), et sont les mêmes sur les cartes H </a:t>
            </a:r>
            <a:r>
              <a:rPr lang="fr-FR" dirty="0" smtClean="0"/>
              <a:t>associés</a:t>
            </a:r>
          </a:p>
          <a:p>
            <a:endParaRPr lang="fr-FR" dirty="0"/>
          </a:p>
          <a:p>
            <a:r>
              <a:rPr lang="fr-FR" dirty="0" smtClean="0"/>
              <a:t>Pour la conception de G3 : une table à 16 mots-&gt; k=4, et donnant une H3 avec au moins 4-5 bits donc n—k=4 ou 5 et donc n= 8 ou 9. Il faut la faire non systématique.</a:t>
            </a:r>
          </a:p>
          <a:p>
            <a:r>
              <a:rPr lang="fr-FR" dirty="0" smtClean="0"/>
              <a:t>Pour que le joueur résolve le problème, il y aura 4 flèches numérotées qui donneront la position des 4 lignes</a:t>
            </a:r>
          </a:p>
          <a:p>
            <a:r>
              <a:rPr lang="fr-FR" dirty="0" smtClean="0"/>
              <a:t>Sur ces 4 lignes si 2 d’entres elles sont effacées (il faudra les retrouver) il faudra que le joueur teste 2 combinaisons… on pourra toujours faire comme ci la première n’était jamais la bonne (ce qui permet de rappeler que des permutations de lignes de G engendre la même table, mais un code différent)</a:t>
            </a:r>
          </a:p>
          <a:p>
            <a:r>
              <a:rPr lang="fr-FR" dirty="0" smtClean="0"/>
              <a:t>Récapitulatif :</a:t>
            </a:r>
          </a:p>
          <a:p>
            <a:r>
              <a:rPr lang="fr-FR" dirty="0" smtClean="0"/>
              <a:t>C1(5, 3) systématique ; C2(n =à choisir pour changer par rapport aux autres,4) systématique, C3(n=8 ou 9,4) non systématique , C4(n=k+2,k à choisir pour changer) non systématique</a:t>
            </a:r>
          </a:p>
          <a:p>
            <a:endParaRPr lang="fr-FR" dirty="0" smtClean="0"/>
          </a:p>
          <a:p>
            <a:r>
              <a:rPr lang="fr-FR" dirty="0" smtClean="0"/>
              <a:t>Pour C3, on pourrait prendre un </a:t>
            </a:r>
            <a:r>
              <a:rPr lang="fr-FR" dirty="0" err="1" smtClean="0"/>
              <a:t>hamming</a:t>
            </a:r>
            <a:r>
              <a:rPr lang="fr-FR" dirty="0" smtClean="0"/>
              <a:t> non systématique restreint au mots pairs (</a:t>
            </a:r>
            <a:r>
              <a:rPr lang="fr-FR" dirty="0" err="1" smtClean="0"/>
              <a:t>cf</a:t>
            </a:r>
            <a:r>
              <a:rPr lang="fr-FR" dirty="0" smtClean="0"/>
              <a:t> TD), pour C4 s’inspirer de l’exemple dans le poly</a:t>
            </a:r>
          </a:p>
          <a:p>
            <a:r>
              <a:rPr lang="fr-FR" dirty="0" smtClean="0"/>
              <a:t>Voir feuille manuscrite pour la méthode de conception</a:t>
            </a:r>
          </a:p>
          <a:p>
            <a:r>
              <a:rPr lang="fr-FR" dirty="0" smtClean="0"/>
              <a:t>Pour C4, on peut par exemple prendre le C(5,3) qui est un </a:t>
            </a:r>
            <a:r>
              <a:rPr lang="fr-FR" dirty="0" err="1" smtClean="0"/>
              <a:t>exempne</a:t>
            </a:r>
            <a:r>
              <a:rPr lang="fr-FR" dirty="0" smtClean="0"/>
              <a:t> du cours</a:t>
            </a:r>
          </a:p>
          <a:p>
            <a:r>
              <a:rPr lang="fr-FR" dirty="0" smtClean="0"/>
              <a:t>G= [00101 ; 01010 ; 10011] et une H associée parmi les possibles H = [10101 ; 0111]</a:t>
            </a:r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r>
              <a:rPr lang="fr-FR" dirty="0" smtClean="0"/>
              <a:t>Rajouter les narrations un peu partout dans le jeu, pour plus d’interactions..</a:t>
            </a:r>
          </a:p>
          <a:p>
            <a:r>
              <a:rPr lang="fr-FR" dirty="0" smtClean="0"/>
              <a:t>Faire intervenir plus </a:t>
            </a:r>
            <a:r>
              <a:rPr lang="fr-FR" dirty="0" err="1" smtClean="0"/>
              <a:t>juliette</a:t>
            </a:r>
            <a:endParaRPr lang="fr-FR" dirty="0" smtClean="0"/>
          </a:p>
          <a:p>
            <a:r>
              <a:rPr lang="fr-FR" dirty="0" smtClean="0"/>
              <a:t>On doit percevoir les résultats des actions</a:t>
            </a:r>
          </a:p>
          <a:p>
            <a:endParaRPr lang="fr-FR" dirty="0"/>
          </a:p>
          <a:p>
            <a:r>
              <a:rPr lang="fr-FR" dirty="0" smtClean="0"/>
              <a:t>Une fois les nombre minimal de d’étapes réalisée pour la résolution du problème, rajouter des niveaux avec des explorations supplémentaires, des jeu bonus, des </a:t>
            </a:r>
            <a:r>
              <a:rPr lang="fr-FR" dirty="0" err="1" smtClean="0"/>
              <a:t>reward</a:t>
            </a:r>
            <a:r>
              <a:rPr lang="fr-FR" dirty="0" smtClean="0"/>
              <a:t>,</a:t>
            </a:r>
          </a:p>
          <a:p>
            <a:r>
              <a:rPr lang="fr-FR" dirty="0" smtClean="0"/>
              <a:t>Exemple : on peut rajouter des distributeurs </a:t>
            </a:r>
          </a:p>
          <a:p>
            <a:r>
              <a:rPr lang="fr-FR" dirty="0" smtClean="0"/>
              <a:t>Exemple suite : dans un distributeur on peut trouver H3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85917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99592" y="908720"/>
            <a:ext cx="5486400" cy="566738"/>
          </a:xfrm>
        </p:spPr>
        <p:txBody>
          <a:bodyPr>
            <a:normAutofit/>
          </a:bodyPr>
          <a:lstStyle/>
          <a:p>
            <a:r>
              <a:rPr lang="fr-FR" dirty="0" smtClean="0"/>
              <a:t>Enigme du vieux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7504" y="1484784"/>
            <a:ext cx="8928992" cy="4968552"/>
          </a:xfrm>
        </p:spPr>
        <p:txBody>
          <a:bodyPr>
            <a:normAutofit/>
          </a:bodyPr>
          <a:lstStyle/>
          <a:p>
            <a:r>
              <a:rPr lang="fr-FR" dirty="0" smtClean="0"/>
              <a:t>Il faut un code où l’info est en ascii</a:t>
            </a:r>
          </a:p>
          <a:p>
            <a:r>
              <a:rPr lang="fr-FR" dirty="0" smtClean="0"/>
              <a:t>Si c’est de l’ascii 7 bits, on </a:t>
            </a:r>
            <a:r>
              <a:rPr lang="fr-FR" dirty="0" err="1" smtClean="0"/>
              <a:t>realise</a:t>
            </a:r>
            <a:r>
              <a:rPr lang="fr-FR" dirty="0" smtClean="0"/>
              <a:t> un code de </a:t>
            </a:r>
            <a:r>
              <a:rPr lang="fr-FR" dirty="0" err="1" smtClean="0"/>
              <a:t>ditance</a:t>
            </a:r>
            <a:r>
              <a:rPr lang="fr-FR" dirty="0" smtClean="0"/>
              <a:t> </a:t>
            </a:r>
            <a:r>
              <a:rPr lang="fr-FR" dirty="0" err="1" smtClean="0"/>
              <a:t>shouhaitée</a:t>
            </a:r>
            <a:endParaRPr lang="fr-FR" dirty="0" smtClean="0"/>
          </a:p>
          <a:p>
            <a:r>
              <a:rPr lang="fr-FR" dirty="0" smtClean="0"/>
              <a:t>Prenons D= 4 ce qui permet de corrigé une seule mais détecter lorsqu’il y a une paire d’erreur</a:t>
            </a:r>
          </a:p>
          <a:p>
            <a:r>
              <a:rPr lang="fr-FR" dirty="0" smtClean="0"/>
              <a:t>On prend un </a:t>
            </a:r>
            <a:r>
              <a:rPr lang="fr-FR" dirty="0" err="1" smtClean="0"/>
              <a:t>Hamming</a:t>
            </a:r>
            <a:r>
              <a:rPr lang="fr-FR" dirty="0" smtClean="0"/>
              <a:t> C(15,11) systématique,</a:t>
            </a:r>
          </a:p>
          <a:p>
            <a:r>
              <a:rPr lang="fr-FR" dirty="0" smtClean="0"/>
              <a:t>On rajoute un bit de parité à la fin ce qui fait un code étendu de distance 4 C(16,11)</a:t>
            </a:r>
          </a:p>
          <a:p>
            <a:r>
              <a:rPr lang="fr-FR" dirty="0" smtClean="0"/>
              <a:t>On le raccourcis de 4 cela fait un code C(12,7)</a:t>
            </a:r>
          </a:p>
          <a:p>
            <a:endParaRPr lang="fr-FR" dirty="0"/>
          </a:p>
          <a:p>
            <a:r>
              <a:rPr lang="fr-FR" dirty="0" smtClean="0"/>
              <a:t>L’énigme du vieux est une suite de 3*12 bits, comprenant 1 ou 2 erreurs.</a:t>
            </a:r>
          </a:p>
          <a:p>
            <a:endParaRPr lang="fr-FR" dirty="0"/>
          </a:p>
          <a:p>
            <a:r>
              <a:rPr lang="fr-FR" dirty="0" smtClean="0"/>
              <a:t>Le joueur coupera en trois mots fera le </a:t>
            </a:r>
            <a:r>
              <a:rPr lang="fr-FR" dirty="0" err="1" smtClean="0"/>
              <a:t>decodage</a:t>
            </a:r>
            <a:r>
              <a:rPr lang="fr-FR" dirty="0" smtClean="0"/>
              <a:t>, devra tester (et on le forcera à le faire) les combinaisons possibles, et convertira en ascii. </a:t>
            </a:r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97546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Inutile sur cette forme</a:t>
            </a:r>
            <a:endParaRPr lang="fr-FR" dirty="0"/>
          </a:p>
        </p:txBody>
      </p:sp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2288" y="612775"/>
            <a:ext cx="5777761" cy="4114800"/>
          </a:xfrm>
        </p:spPr>
      </p:pic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 smtClean="0"/>
              <a:t>On vire 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3664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fr-FR" dirty="0" smtClean="0"/>
              <a:t>Compétences visées : énigmes (1)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904656"/>
          </a:xfrm>
        </p:spPr>
        <p:txBody>
          <a:bodyPr>
            <a:normAutofit fontScale="55000" lnSpcReduction="20000"/>
          </a:bodyPr>
          <a:lstStyle/>
          <a:p>
            <a:r>
              <a:rPr lang="fr-FR" b="1" dirty="0" smtClean="0"/>
              <a:t>[C1] </a:t>
            </a:r>
            <a:r>
              <a:rPr lang="fr-FR" dirty="0" smtClean="0"/>
              <a:t>Savoir la correspondance entre k pour le nb de bit d’info et n pour le nombre de bits codés</a:t>
            </a:r>
          </a:p>
          <a:p>
            <a:pPr marL="742950" lvl="2" indent="-342900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[il n’y a pas d’énigme associée </a:t>
            </a:r>
            <a:r>
              <a:rPr lang="fr-FR" b="1" dirty="0" smtClean="0">
                <a:solidFill>
                  <a:schemeClr val="accent6">
                    <a:lumMod val="75000"/>
                  </a:schemeClr>
                </a:solidFill>
              </a:rPr>
              <a:t>spécifiquement, mais effectué avec C4]  </a:t>
            </a:r>
            <a:endParaRPr lang="fr-FR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fr-FR" b="1" dirty="0"/>
              <a:t>[</a:t>
            </a:r>
            <a:r>
              <a:rPr lang="fr-FR" b="1" dirty="0" smtClean="0"/>
              <a:t>C2] </a:t>
            </a:r>
            <a:r>
              <a:rPr lang="fr-FR" dirty="0" smtClean="0"/>
              <a:t>Passer d’une table (ensemble) V à une matrice G dans le cas d’un code systématique</a:t>
            </a:r>
          </a:p>
          <a:p>
            <a:pPr marL="742950" lvl="2" indent="-342900"/>
            <a:r>
              <a:rPr lang="fr-FR" b="1" dirty="0" smtClean="0">
                <a:solidFill>
                  <a:srgbClr val="00B050"/>
                </a:solidFill>
              </a:rPr>
              <a:t>[E1 : Enigme carte de Visite -&gt; G1]  </a:t>
            </a:r>
          </a:p>
          <a:p>
            <a:r>
              <a:rPr lang="fr-FR" b="1" dirty="0"/>
              <a:t>[</a:t>
            </a:r>
            <a:r>
              <a:rPr lang="fr-FR" b="1" dirty="0" smtClean="0"/>
              <a:t>C3] </a:t>
            </a:r>
            <a:r>
              <a:rPr lang="fr-FR" dirty="0"/>
              <a:t>Calculer une distance minimale </a:t>
            </a:r>
            <a:r>
              <a:rPr lang="fr-FR" dirty="0" err="1"/>
              <a:t>Dmin</a:t>
            </a:r>
            <a:r>
              <a:rPr lang="fr-FR" dirty="0"/>
              <a:t> d’un code</a:t>
            </a:r>
          </a:p>
          <a:p>
            <a:pPr marL="742950" lvl="2" indent="-342900"/>
            <a:r>
              <a:rPr lang="fr-FR" b="1" dirty="0">
                <a:solidFill>
                  <a:srgbClr val="00B050"/>
                </a:solidFill>
              </a:rPr>
              <a:t>[E2 : Enigme tableau d’interrupteur]  </a:t>
            </a:r>
          </a:p>
          <a:p>
            <a:r>
              <a:rPr lang="fr-FR" b="1" dirty="0"/>
              <a:t>[</a:t>
            </a:r>
            <a:r>
              <a:rPr lang="fr-FR" b="1" dirty="0" smtClean="0"/>
              <a:t>C4] </a:t>
            </a:r>
            <a:r>
              <a:rPr lang="fr-FR" dirty="0"/>
              <a:t>Déduire le pouvoir correcteur t d’une distance </a:t>
            </a:r>
            <a:r>
              <a:rPr lang="fr-FR" dirty="0" err="1"/>
              <a:t>Dmin</a:t>
            </a:r>
            <a:endParaRPr lang="fr-FR" dirty="0"/>
          </a:p>
          <a:p>
            <a:pPr marL="742950" lvl="2" indent="-342900"/>
            <a:r>
              <a:rPr lang="fr-FR" b="1" dirty="0">
                <a:solidFill>
                  <a:srgbClr val="FF0000"/>
                </a:solidFill>
              </a:rPr>
              <a:t>[il n’y a pas d’énigme associée pour l’instant]  </a:t>
            </a:r>
            <a:endParaRPr lang="fr-FR" dirty="0" smtClean="0"/>
          </a:p>
          <a:p>
            <a:r>
              <a:rPr lang="fr-FR" b="1" dirty="0"/>
              <a:t>[</a:t>
            </a:r>
            <a:r>
              <a:rPr lang="fr-FR" b="1" dirty="0" smtClean="0"/>
              <a:t>C5] </a:t>
            </a:r>
            <a:r>
              <a:rPr lang="fr-FR" dirty="0" smtClean="0"/>
              <a:t>Codage d’un mot v à partir d’un mot d’info s</a:t>
            </a:r>
          </a:p>
          <a:p>
            <a:pPr marL="742950" lvl="2" indent="-342900"/>
            <a:r>
              <a:rPr lang="fr-FR" b="1" dirty="0" smtClean="0">
                <a:solidFill>
                  <a:srgbClr val="00B050"/>
                </a:solidFill>
              </a:rPr>
              <a:t>[E3 : Enigme porte d’entrée du poste sécu, premier passage]  </a:t>
            </a:r>
            <a:endParaRPr lang="fr-FR" dirty="0" smtClean="0"/>
          </a:p>
          <a:p>
            <a:r>
              <a:rPr lang="fr-FR" b="1" dirty="0"/>
              <a:t>[</a:t>
            </a:r>
            <a:r>
              <a:rPr lang="fr-FR" b="1" dirty="0" smtClean="0"/>
              <a:t>C6] </a:t>
            </a:r>
            <a:r>
              <a:rPr lang="fr-FR" dirty="0" smtClean="0"/>
              <a:t>Codage d’une suite de mots</a:t>
            </a:r>
          </a:p>
          <a:p>
            <a:pPr marL="742950" lvl="2" indent="-342900"/>
            <a:r>
              <a:rPr lang="fr-FR" b="1" dirty="0" smtClean="0">
                <a:solidFill>
                  <a:srgbClr val="00B050"/>
                </a:solidFill>
              </a:rPr>
              <a:t>[E</a:t>
            </a:r>
            <a:r>
              <a:rPr lang="fr-FR" b="1" i="1" dirty="0" smtClean="0">
                <a:solidFill>
                  <a:srgbClr val="00B050"/>
                </a:solidFill>
              </a:rPr>
              <a:t>x</a:t>
            </a:r>
            <a:r>
              <a:rPr lang="fr-FR" b="1" dirty="0" smtClean="0">
                <a:solidFill>
                  <a:srgbClr val="00B050"/>
                </a:solidFill>
              </a:rPr>
              <a:t> : Enigme </a:t>
            </a:r>
            <a:r>
              <a:rPr lang="fr-FR" b="1" dirty="0">
                <a:solidFill>
                  <a:srgbClr val="00B050"/>
                </a:solidFill>
              </a:rPr>
              <a:t>porte d’entrée du poste sécu, </a:t>
            </a:r>
            <a:r>
              <a:rPr lang="fr-FR" b="1" dirty="0" smtClean="0">
                <a:solidFill>
                  <a:srgbClr val="00B050"/>
                </a:solidFill>
              </a:rPr>
              <a:t>passages ultérieurs]  </a:t>
            </a:r>
            <a:endParaRPr lang="fr-FR" dirty="0" smtClean="0"/>
          </a:p>
          <a:p>
            <a:r>
              <a:rPr lang="fr-FR" b="1" dirty="0"/>
              <a:t>[</a:t>
            </a:r>
            <a:r>
              <a:rPr lang="fr-FR" b="1" dirty="0" smtClean="0"/>
              <a:t>C7] </a:t>
            </a:r>
            <a:r>
              <a:rPr lang="fr-FR" dirty="0" smtClean="0"/>
              <a:t>Utiliser la linéarité pour compléter une table</a:t>
            </a:r>
          </a:p>
          <a:p>
            <a:pPr marL="742950" lvl="2" indent="-342900"/>
            <a:r>
              <a:rPr lang="fr-FR" b="1" dirty="0">
                <a:solidFill>
                  <a:srgbClr val="00B050"/>
                </a:solidFill>
              </a:rPr>
              <a:t>[</a:t>
            </a:r>
            <a:r>
              <a:rPr lang="fr-FR" b="1" dirty="0" smtClean="0">
                <a:solidFill>
                  <a:srgbClr val="00B050"/>
                </a:solidFill>
              </a:rPr>
              <a:t>E4 </a:t>
            </a:r>
            <a:r>
              <a:rPr lang="fr-FR" b="1" dirty="0">
                <a:solidFill>
                  <a:srgbClr val="00B050"/>
                </a:solidFill>
              </a:rPr>
              <a:t>: Enigme </a:t>
            </a:r>
            <a:r>
              <a:rPr lang="fr-FR" b="1" dirty="0" smtClean="0">
                <a:solidFill>
                  <a:srgbClr val="00B050"/>
                </a:solidFill>
              </a:rPr>
              <a:t>post-it avec tache-&gt; G2]  </a:t>
            </a:r>
          </a:p>
          <a:p>
            <a:pPr marL="742950" lvl="2" indent="-342900"/>
            <a:r>
              <a:rPr lang="fr-FR" b="1" dirty="0">
                <a:solidFill>
                  <a:srgbClr val="00B050"/>
                </a:solidFill>
              </a:rPr>
              <a:t>[</a:t>
            </a:r>
            <a:r>
              <a:rPr lang="fr-FR" b="1" dirty="0" smtClean="0">
                <a:solidFill>
                  <a:srgbClr val="00B050"/>
                </a:solidFill>
              </a:rPr>
              <a:t>E5 </a:t>
            </a:r>
            <a:r>
              <a:rPr lang="fr-FR" b="1" dirty="0">
                <a:solidFill>
                  <a:srgbClr val="00B050"/>
                </a:solidFill>
              </a:rPr>
              <a:t>: Enigme post-it avec </a:t>
            </a:r>
            <a:r>
              <a:rPr lang="fr-FR" b="1" dirty="0" smtClean="0">
                <a:solidFill>
                  <a:srgbClr val="00B050"/>
                </a:solidFill>
              </a:rPr>
              <a:t>lignes rayées</a:t>
            </a:r>
            <a:r>
              <a:rPr lang="fr-FR" b="1" dirty="0">
                <a:solidFill>
                  <a:srgbClr val="00B050"/>
                </a:solidFill>
              </a:rPr>
              <a:t>-&gt; </a:t>
            </a:r>
            <a:r>
              <a:rPr lang="fr-FR" b="1" dirty="0" smtClean="0">
                <a:solidFill>
                  <a:srgbClr val="00B050"/>
                </a:solidFill>
              </a:rPr>
              <a:t>G3]  </a:t>
            </a:r>
            <a:endParaRPr lang="fr-FR" b="1" dirty="0">
              <a:solidFill>
                <a:srgbClr val="00B050"/>
              </a:solidFill>
            </a:endParaRPr>
          </a:p>
          <a:p>
            <a:r>
              <a:rPr lang="fr-FR" b="1" dirty="0" smtClean="0"/>
              <a:t>[C8] </a:t>
            </a:r>
            <a:r>
              <a:rPr lang="fr-FR" dirty="0" smtClean="0"/>
              <a:t>Savoir qu’il existe plusieurs G associées à un ensemble V et savoir néanmoins que pour 1 code (défini par V et l’association entre les mots d’info-&gt; codés) est associé à  G unique</a:t>
            </a:r>
          </a:p>
          <a:p>
            <a:pPr marL="742950" lvl="2" indent="-342900"/>
            <a:r>
              <a:rPr lang="fr-FR" b="1" dirty="0">
                <a:solidFill>
                  <a:srgbClr val="00B050"/>
                </a:solidFill>
              </a:rPr>
              <a:t>[E4 : Enigme post-it avec tache-&gt; G2]  </a:t>
            </a:r>
            <a:r>
              <a:rPr lang="fr-FR" b="1" dirty="0" smtClean="0">
                <a:solidFill>
                  <a:srgbClr val="00B050"/>
                </a:solidFill>
              </a:rPr>
              <a:t>et message d’erreur associé pour le deuxième volet</a:t>
            </a:r>
            <a:endParaRPr lang="fr-FR" b="1" dirty="0">
              <a:solidFill>
                <a:srgbClr val="00B050"/>
              </a:solidFill>
            </a:endParaRPr>
          </a:p>
          <a:p>
            <a:r>
              <a:rPr lang="fr-FR" b="1" dirty="0" smtClean="0"/>
              <a:t>[C9] </a:t>
            </a:r>
            <a:r>
              <a:rPr lang="fr-FR" dirty="0" smtClean="0"/>
              <a:t>Construire la matrice G d’un code non systématique</a:t>
            </a:r>
          </a:p>
          <a:p>
            <a:pPr marL="742950" lvl="2" indent="-342900"/>
            <a:r>
              <a:rPr lang="fr-FR" b="1" dirty="0" smtClean="0">
                <a:solidFill>
                  <a:srgbClr val="00B050"/>
                </a:solidFill>
              </a:rPr>
              <a:t>[E5 </a:t>
            </a:r>
            <a:r>
              <a:rPr lang="fr-FR" b="1" dirty="0">
                <a:solidFill>
                  <a:srgbClr val="00B050"/>
                </a:solidFill>
              </a:rPr>
              <a:t>: Enigme post-it avec lignes rayées-&gt; G3]  </a:t>
            </a:r>
            <a:endParaRPr lang="fr-FR" b="1" dirty="0" smtClean="0">
              <a:solidFill>
                <a:srgbClr val="00B050"/>
              </a:solidFill>
            </a:endParaRPr>
          </a:p>
          <a:p>
            <a:pPr marL="742950" lvl="2" indent="-342900"/>
            <a:r>
              <a:rPr lang="fr-FR" b="1" dirty="0" smtClean="0">
                <a:solidFill>
                  <a:srgbClr val="00B050"/>
                </a:solidFill>
              </a:rPr>
              <a:t>[E6 </a:t>
            </a:r>
            <a:r>
              <a:rPr lang="fr-FR" b="1" dirty="0">
                <a:solidFill>
                  <a:srgbClr val="00B050"/>
                </a:solidFill>
              </a:rPr>
              <a:t>: Enigme post-it </a:t>
            </a:r>
            <a:r>
              <a:rPr lang="fr-FR" b="1" dirty="0" smtClean="0">
                <a:solidFill>
                  <a:srgbClr val="00B050"/>
                </a:solidFill>
              </a:rPr>
              <a:t>coupé en 2&gt; G4]  </a:t>
            </a:r>
            <a:r>
              <a:rPr lang="fr-FR" b="1" dirty="0" smtClean="0">
                <a:solidFill>
                  <a:schemeClr val="accent6">
                    <a:lumMod val="75000"/>
                  </a:schemeClr>
                </a:solidFill>
              </a:rPr>
              <a:t>énigme redondante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  <a:p>
            <a:pPr marL="742950" lvl="2" indent="-342900"/>
            <a:endParaRPr lang="fr-FR" b="1" dirty="0">
              <a:solidFill>
                <a:srgbClr val="00B050"/>
              </a:solidFill>
            </a:endParaRPr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91889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fr-FR" dirty="0" smtClean="0"/>
              <a:t>Compétences visées </a:t>
            </a:r>
            <a:r>
              <a:rPr lang="fr-FR" dirty="0"/>
              <a:t>: énigmes </a:t>
            </a:r>
            <a:r>
              <a:rPr lang="fr-FR" dirty="0" smtClean="0"/>
              <a:t>(2)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7504" y="908720"/>
            <a:ext cx="8928992" cy="5904656"/>
          </a:xfrm>
        </p:spPr>
        <p:txBody>
          <a:bodyPr>
            <a:noAutofit/>
          </a:bodyPr>
          <a:lstStyle/>
          <a:p>
            <a:r>
              <a:rPr lang="fr-FR" sz="1200" b="1" dirty="0" smtClean="0"/>
              <a:t>[C10] </a:t>
            </a:r>
            <a:r>
              <a:rPr lang="fr-FR" sz="1200" dirty="0" smtClean="0"/>
              <a:t>Passer de G-&gt;H pour un code systématique</a:t>
            </a:r>
          </a:p>
          <a:p>
            <a:pPr lvl="1"/>
            <a:r>
              <a:rPr lang="fr-FR" sz="1100" dirty="0" smtClean="0"/>
              <a:t>Trouver la taille de H</a:t>
            </a:r>
          </a:p>
          <a:p>
            <a:pPr lvl="1"/>
            <a:r>
              <a:rPr lang="fr-FR" sz="1100" dirty="0" smtClean="0"/>
              <a:t>Décomposer les blocs [I A] -&gt;[A</a:t>
            </a:r>
            <a:r>
              <a:rPr lang="fr-FR" sz="1100" baseline="30000" dirty="0" smtClean="0"/>
              <a:t>t</a:t>
            </a:r>
            <a:r>
              <a:rPr lang="fr-FR" sz="1100" dirty="0" smtClean="0"/>
              <a:t> I]</a:t>
            </a:r>
          </a:p>
          <a:p>
            <a:pPr marL="742950" lvl="2" indent="-342900"/>
            <a:r>
              <a:rPr lang="fr-FR" sz="1200" b="1" dirty="0">
                <a:solidFill>
                  <a:srgbClr val="00B050"/>
                </a:solidFill>
              </a:rPr>
              <a:t>[</a:t>
            </a:r>
            <a:r>
              <a:rPr lang="fr-FR" sz="1200" b="1" dirty="0">
                <a:solidFill>
                  <a:srgbClr val="00B050"/>
                </a:solidFill>
              </a:rPr>
              <a:t>E7 </a:t>
            </a:r>
            <a:r>
              <a:rPr lang="fr-FR" sz="1200" b="1" dirty="0">
                <a:solidFill>
                  <a:srgbClr val="00B050"/>
                </a:solidFill>
              </a:rPr>
              <a:t>: Enigme </a:t>
            </a:r>
            <a:r>
              <a:rPr lang="fr-FR" sz="1200" b="1" dirty="0">
                <a:solidFill>
                  <a:srgbClr val="00B050"/>
                </a:solidFill>
              </a:rPr>
              <a:t>poste de contrôle H1]  </a:t>
            </a:r>
          </a:p>
          <a:p>
            <a:r>
              <a:rPr lang="fr-FR" sz="1200" b="1" dirty="0"/>
              <a:t>[</a:t>
            </a:r>
            <a:r>
              <a:rPr lang="fr-FR" sz="1200" b="1" dirty="0" smtClean="0"/>
              <a:t>C11] </a:t>
            </a:r>
            <a:r>
              <a:rPr lang="fr-FR" sz="1200" dirty="0" smtClean="0"/>
              <a:t>Savoir qu’il existe plusieurs H pour un même code</a:t>
            </a:r>
          </a:p>
          <a:p>
            <a:pPr lvl="1"/>
            <a:r>
              <a:rPr lang="fr-FR" sz="1100" dirty="0" smtClean="0"/>
              <a:t>Utiliser les inversions des lignes et des combinaisons linéaires de lignes pour créer des H valides</a:t>
            </a:r>
          </a:p>
          <a:p>
            <a:pPr marL="742950" lvl="2" indent="-342900"/>
            <a:r>
              <a:rPr lang="fr-FR" sz="1200" b="1" dirty="0">
                <a:solidFill>
                  <a:srgbClr val="00B050"/>
                </a:solidFill>
              </a:rPr>
              <a:t>[</a:t>
            </a:r>
            <a:r>
              <a:rPr lang="fr-FR" sz="1200" b="1" dirty="0">
                <a:solidFill>
                  <a:srgbClr val="00B050"/>
                </a:solidFill>
              </a:rPr>
              <a:t>E8 </a:t>
            </a:r>
            <a:r>
              <a:rPr lang="fr-FR" sz="1200" b="1" dirty="0">
                <a:solidFill>
                  <a:srgbClr val="00B050"/>
                </a:solidFill>
              </a:rPr>
              <a:t>: Enigme poste de contrôle </a:t>
            </a:r>
            <a:r>
              <a:rPr lang="fr-FR" sz="1200" b="1" dirty="0">
                <a:solidFill>
                  <a:srgbClr val="00B050"/>
                </a:solidFill>
              </a:rPr>
              <a:t>H2]  </a:t>
            </a:r>
          </a:p>
          <a:p>
            <a:r>
              <a:rPr lang="fr-FR" sz="1200" b="1" dirty="0"/>
              <a:t>[</a:t>
            </a:r>
            <a:r>
              <a:rPr lang="fr-FR" sz="1200" b="1" dirty="0" smtClean="0"/>
              <a:t>C12] </a:t>
            </a:r>
            <a:r>
              <a:rPr lang="fr-FR" sz="1200" dirty="0" smtClean="0"/>
              <a:t>Calculer une matrice H d’un code non systématique</a:t>
            </a:r>
          </a:p>
          <a:p>
            <a:pPr marL="742950" lvl="2" indent="-342900"/>
            <a:r>
              <a:rPr lang="fr-FR" sz="1200" b="1" dirty="0">
                <a:solidFill>
                  <a:srgbClr val="00B050"/>
                </a:solidFill>
              </a:rPr>
              <a:t>[</a:t>
            </a:r>
            <a:r>
              <a:rPr lang="fr-FR" sz="1200" b="1" dirty="0">
                <a:solidFill>
                  <a:srgbClr val="00B050"/>
                </a:solidFill>
              </a:rPr>
              <a:t>E9 </a:t>
            </a:r>
            <a:r>
              <a:rPr lang="fr-FR" sz="1200" b="1" dirty="0">
                <a:solidFill>
                  <a:srgbClr val="00B050"/>
                </a:solidFill>
              </a:rPr>
              <a:t>: Enigme poste de contrôle H4]  </a:t>
            </a:r>
            <a:endParaRPr lang="fr-FR" sz="1200" b="1" dirty="0">
              <a:solidFill>
                <a:srgbClr val="00B050"/>
              </a:solidFill>
            </a:endParaRPr>
          </a:p>
          <a:p>
            <a:pPr marL="742950" lvl="2" indent="-342900"/>
            <a:r>
              <a:rPr lang="fr-FR" sz="1200" b="1" dirty="0">
                <a:solidFill>
                  <a:srgbClr val="00B050"/>
                </a:solidFill>
              </a:rPr>
              <a:t>[</a:t>
            </a:r>
            <a:r>
              <a:rPr lang="fr-FR" sz="1200" b="1" dirty="0">
                <a:solidFill>
                  <a:srgbClr val="00B050"/>
                </a:solidFill>
              </a:rPr>
              <a:t>E10 </a:t>
            </a:r>
            <a:r>
              <a:rPr lang="fr-FR" sz="1200" b="1" dirty="0">
                <a:solidFill>
                  <a:srgbClr val="00B050"/>
                </a:solidFill>
              </a:rPr>
              <a:t>: Enigme poste de contrôle </a:t>
            </a:r>
            <a:r>
              <a:rPr lang="fr-FR" sz="1200" b="1" dirty="0">
                <a:solidFill>
                  <a:srgbClr val="00B050"/>
                </a:solidFill>
              </a:rPr>
              <a:t>H3]  </a:t>
            </a:r>
            <a:r>
              <a:rPr lang="fr-FR" sz="1200" b="1" dirty="0" smtClean="0">
                <a:solidFill>
                  <a:schemeClr val="accent6">
                    <a:lumMod val="75000"/>
                  </a:schemeClr>
                </a:solidFill>
              </a:rPr>
              <a:t>redondant difficile</a:t>
            </a:r>
            <a:r>
              <a:rPr lang="fr-FR" sz="1200" b="1" dirty="0">
                <a:solidFill>
                  <a:schemeClr val="accent6">
                    <a:lumMod val="75000"/>
                  </a:schemeClr>
                </a:solidFill>
              </a:rPr>
              <a:t>, mais peut être contournée</a:t>
            </a:r>
          </a:p>
          <a:p>
            <a:r>
              <a:rPr lang="fr-FR" sz="1200" b="1" dirty="0"/>
              <a:t>[</a:t>
            </a:r>
            <a:r>
              <a:rPr lang="fr-FR" sz="1200" b="1" dirty="0" smtClean="0"/>
              <a:t>C13] </a:t>
            </a:r>
            <a:r>
              <a:rPr lang="fr-FR" sz="1200" dirty="0"/>
              <a:t>C</a:t>
            </a:r>
            <a:r>
              <a:rPr lang="fr-FR" sz="1200" dirty="0" smtClean="0"/>
              <a:t>alculer un syndrome z à partir de H et d’un mot reçu r</a:t>
            </a:r>
          </a:p>
          <a:p>
            <a:pPr marL="742950" lvl="2" indent="-342900"/>
            <a:r>
              <a:rPr lang="fr-FR" sz="1200" b="1" dirty="0">
                <a:solidFill>
                  <a:srgbClr val="00B050"/>
                </a:solidFill>
              </a:rPr>
              <a:t>[E11 : Enigme </a:t>
            </a:r>
            <a:r>
              <a:rPr lang="fr-FR" sz="1200" b="1" dirty="0">
                <a:solidFill>
                  <a:srgbClr val="00B050"/>
                </a:solidFill>
              </a:rPr>
              <a:t>ascenseur en panne]  </a:t>
            </a:r>
          </a:p>
          <a:p>
            <a:r>
              <a:rPr lang="fr-FR" sz="1200" b="1" dirty="0"/>
              <a:t>[</a:t>
            </a:r>
            <a:r>
              <a:rPr lang="fr-FR" sz="1200" b="1" dirty="0" smtClean="0"/>
              <a:t>C14</a:t>
            </a:r>
            <a:r>
              <a:rPr lang="fr-FR" sz="1200" b="1" dirty="0"/>
              <a:t>] </a:t>
            </a:r>
            <a:r>
              <a:rPr lang="fr-FR" sz="1200" dirty="0"/>
              <a:t>C</a:t>
            </a:r>
            <a:r>
              <a:rPr lang="fr-FR" sz="1200" dirty="0" smtClean="0"/>
              <a:t>orriger le mot reçu r à l’aide de z et H pour un code avec t=1, en cherchant la colonne h</a:t>
            </a:r>
            <a:r>
              <a:rPr lang="fr-FR" sz="1200" baseline="-25000" dirty="0" smtClean="0"/>
              <a:t>i </a:t>
            </a:r>
            <a:r>
              <a:rPr lang="fr-FR" sz="1200" dirty="0" smtClean="0"/>
              <a:t>correspondant </a:t>
            </a:r>
            <a:r>
              <a:rPr lang="fr-FR" sz="1200" dirty="0"/>
              <a:t>à z </a:t>
            </a:r>
            <a:endParaRPr lang="fr-FR" sz="1200" dirty="0" smtClean="0"/>
          </a:p>
          <a:p>
            <a:pPr marL="742950" lvl="2" indent="-342900"/>
            <a:r>
              <a:rPr lang="fr-FR" sz="1200" b="1" dirty="0">
                <a:solidFill>
                  <a:srgbClr val="00B050"/>
                </a:solidFill>
              </a:rPr>
              <a:t>[E11 : Enigme ascenseur en panne]  </a:t>
            </a:r>
            <a:endParaRPr lang="fr-FR" sz="1050" baseline="-25000" dirty="0" smtClean="0"/>
          </a:p>
          <a:p>
            <a:r>
              <a:rPr lang="fr-FR" sz="1200" b="1" dirty="0"/>
              <a:t>[</a:t>
            </a:r>
            <a:r>
              <a:rPr lang="fr-FR" sz="1200" b="1" dirty="0" smtClean="0"/>
              <a:t>C15] </a:t>
            </a:r>
            <a:r>
              <a:rPr lang="fr-FR" sz="1200" dirty="0"/>
              <a:t>R</a:t>
            </a:r>
            <a:r>
              <a:rPr lang="fr-FR" sz="1200" dirty="0" smtClean="0"/>
              <a:t>evenir à l’info s à partir d’un mot décodé d (d= v si pas d’erreur) dans le cas général d’un code non systématique</a:t>
            </a:r>
          </a:p>
          <a:p>
            <a:pPr marL="742950" lvl="2" indent="-342900"/>
            <a:r>
              <a:rPr lang="fr-FR" sz="1200" b="1" dirty="0" smtClean="0">
                <a:solidFill>
                  <a:srgbClr val="FF0000"/>
                </a:solidFill>
              </a:rPr>
              <a:t>Pas implémenté actuellement mais à associer à la même énigme </a:t>
            </a:r>
            <a:r>
              <a:rPr lang="fr-FR" sz="1200" b="1" dirty="0" smtClean="0">
                <a:solidFill>
                  <a:srgbClr val="00B050"/>
                </a:solidFill>
              </a:rPr>
              <a:t>[E11 </a:t>
            </a:r>
            <a:r>
              <a:rPr lang="fr-FR" sz="1200" b="1" dirty="0">
                <a:solidFill>
                  <a:srgbClr val="00B050"/>
                </a:solidFill>
              </a:rPr>
              <a:t>: Enigme ascenseur en panne]  </a:t>
            </a:r>
            <a:endParaRPr lang="fr-FR" sz="1050" dirty="0" smtClean="0"/>
          </a:p>
          <a:p>
            <a:r>
              <a:rPr lang="fr-FR" sz="1200" b="1" dirty="0"/>
              <a:t>[</a:t>
            </a:r>
            <a:r>
              <a:rPr lang="fr-FR" sz="1200" b="1" dirty="0" smtClean="0"/>
              <a:t>C16] </a:t>
            </a:r>
            <a:r>
              <a:rPr lang="fr-FR" sz="1200" dirty="0" smtClean="0"/>
              <a:t>Savoir identifier n et k à partir de H ou G</a:t>
            </a:r>
          </a:p>
          <a:p>
            <a:pPr marL="742950" lvl="2" indent="-342900"/>
            <a:r>
              <a:rPr lang="fr-FR" sz="1200" b="1" dirty="0">
                <a:solidFill>
                  <a:srgbClr val="00B050"/>
                </a:solidFill>
              </a:rPr>
              <a:t>[</a:t>
            </a:r>
            <a:r>
              <a:rPr lang="fr-FR" sz="1200" b="1" dirty="0">
                <a:solidFill>
                  <a:srgbClr val="00B050"/>
                </a:solidFill>
              </a:rPr>
              <a:t>E12 </a:t>
            </a:r>
            <a:r>
              <a:rPr lang="fr-FR" sz="1200" b="1" dirty="0">
                <a:solidFill>
                  <a:srgbClr val="00B050"/>
                </a:solidFill>
              </a:rPr>
              <a:t>: Enigme </a:t>
            </a:r>
            <a:r>
              <a:rPr lang="fr-FR" sz="1200" b="1" dirty="0">
                <a:solidFill>
                  <a:srgbClr val="00B050"/>
                </a:solidFill>
              </a:rPr>
              <a:t>BOSS de fin de niveau]  </a:t>
            </a:r>
          </a:p>
          <a:p>
            <a:r>
              <a:rPr lang="fr-FR" sz="1200" b="1" dirty="0"/>
              <a:t>[</a:t>
            </a:r>
            <a:r>
              <a:rPr lang="fr-FR" sz="1200" b="1" dirty="0" smtClean="0"/>
              <a:t>C17] </a:t>
            </a:r>
            <a:r>
              <a:rPr lang="fr-FR" sz="1200" dirty="0" smtClean="0"/>
              <a:t>Savoir décoder une suite de mots</a:t>
            </a:r>
          </a:p>
          <a:p>
            <a:pPr marL="742950" lvl="2" indent="-342900"/>
            <a:r>
              <a:rPr lang="fr-FR" sz="1200" b="1" dirty="0">
                <a:solidFill>
                  <a:srgbClr val="00B050"/>
                </a:solidFill>
              </a:rPr>
              <a:t>[E12 : Enigme BOSS de fin de niveau]  </a:t>
            </a:r>
            <a:endParaRPr lang="fr-FR" sz="1200" b="1" dirty="0">
              <a:solidFill>
                <a:srgbClr val="00B050"/>
              </a:solidFill>
            </a:endParaRPr>
          </a:p>
          <a:p>
            <a:r>
              <a:rPr lang="fr-FR" sz="1200" b="1" dirty="0"/>
              <a:t>[</a:t>
            </a:r>
            <a:r>
              <a:rPr lang="fr-FR" sz="1200" b="1" dirty="0" smtClean="0"/>
              <a:t>C18] </a:t>
            </a:r>
            <a:r>
              <a:rPr lang="fr-FR" sz="1200" dirty="0" smtClean="0"/>
              <a:t>Savoir convertir des infos ascii de binaires en caractères</a:t>
            </a:r>
          </a:p>
          <a:p>
            <a:pPr marL="742950" lvl="2" indent="-342900"/>
            <a:r>
              <a:rPr lang="fr-FR" sz="1200" b="1" dirty="0">
                <a:solidFill>
                  <a:srgbClr val="00B050"/>
                </a:solidFill>
              </a:rPr>
              <a:t>[E12 : Enigme BOSS de fin de niveau]  </a:t>
            </a:r>
            <a:endParaRPr lang="fr-FR" sz="1200" b="1" dirty="0">
              <a:solidFill>
                <a:srgbClr val="00B050"/>
              </a:solidFill>
            </a:endParaRPr>
          </a:p>
          <a:p>
            <a:r>
              <a:rPr lang="fr-FR" sz="1200" b="1" dirty="0"/>
              <a:t>[</a:t>
            </a:r>
            <a:r>
              <a:rPr lang="fr-FR" sz="1200" b="1" dirty="0" smtClean="0"/>
              <a:t>C19] </a:t>
            </a:r>
            <a:r>
              <a:rPr lang="fr-FR" sz="1200" dirty="0" smtClean="0"/>
              <a:t>Comprendre que lorsqu’il y a plus que t erreurs la correction est fausse</a:t>
            </a:r>
          </a:p>
          <a:p>
            <a:pPr marL="742950" lvl="2" indent="-342900"/>
            <a:r>
              <a:rPr lang="fr-FR" sz="1200" b="1" dirty="0">
                <a:solidFill>
                  <a:srgbClr val="00B050"/>
                </a:solidFill>
              </a:rPr>
              <a:t>[E12 : Enigme BOSS de fin de niveau]  </a:t>
            </a:r>
            <a:endParaRPr lang="fr-FR" sz="1200" b="1" dirty="0">
              <a:solidFill>
                <a:srgbClr val="00B050"/>
              </a:solidFill>
            </a:endParaRPr>
          </a:p>
          <a:p>
            <a:r>
              <a:rPr lang="fr-FR" sz="1200" b="1" dirty="0"/>
              <a:t>[</a:t>
            </a:r>
            <a:r>
              <a:rPr lang="fr-FR" sz="1200" b="1" dirty="0" smtClean="0"/>
              <a:t>C20] </a:t>
            </a:r>
            <a:r>
              <a:rPr lang="fr-FR" sz="1200" dirty="0" smtClean="0"/>
              <a:t>Utiliser la redondance de la langue réelle pour corriger une erreur</a:t>
            </a:r>
          </a:p>
          <a:p>
            <a:pPr marL="742950" lvl="2" indent="-342900"/>
            <a:r>
              <a:rPr lang="fr-FR" sz="1200" b="1" dirty="0">
                <a:solidFill>
                  <a:srgbClr val="00B050"/>
                </a:solidFill>
              </a:rPr>
              <a:t>[E12 : Enigme BOSS de fin de niveau]  </a:t>
            </a:r>
            <a:endParaRPr lang="fr-FR" sz="1050" dirty="0"/>
          </a:p>
        </p:txBody>
      </p:sp>
    </p:spTree>
    <p:extLst>
      <p:ext uri="{BB962C8B-B14F-4D97-AF65-F5344CB8AC3E}">
        <p14:creationId xmlns:p14="http://schemas.microsoft.com/office/powerpoint/2010/main" val="2391889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1580728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Faire scroll jusqu’en haut du bâtiment : on voit une fenêtre allumée -&gt; </a:t>
            </a:r>
            <a:r>
              <a:rPr lang="fr-FR" u="sng" dirty="0" smtClean="0">
                <a:solidFill>
                  <a:srgbClr val="7030A0"/>
                </a:solidFill>
              </a:rPr>
              <a:t>objectif </a:t>
            </a:r>
            <a:r>
              <a:rPr lang="fr-FR" dirty="0" smtClean="0"/>
              <a:t>à atteindre</a:t>
            </a:r>
            <a:br>
              <a:rPr lang="fr-FR" dirty="0" smtClean="0"/>
            </a:br>
            <a:r>
              <a:rPr lang="fr-FR" u="sng" dirty="0" smtClean="0">
                <a:solidFill>
                  <a:srgbClr val="7030A0"/>
                </a:solidFill>
              </a:rPr>
              <a:t>narration</a:t>
            </a:r>
            <a:r>
              <a:rPr lang="fr-FR" dirty="0" smtClean="0"/>
              <a:t> : mettre des dialogues entre </a:t>
            </a:r>
            <a:r>
              <a:rPr lang="fr-FR" dirty="0" err="1" smtClean="0"/>
              <a:t>juliette</a:t>
            </a:r>
            <a:r>
              <a:rPr lang="fr-FR" dirty="0" smtClean="0"/>
              <a:t> et victor</a:t>
            </a:r>
            <a:br>
              <a:rPr lang="fr-FR" dirty="0" smtClean="0"/>
            </a:br>
            <a:endParaRPr lang="fr-FR" dirty="0"/>
          </a:p>
        </p:txBody>
      </p:sp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2288" y="612775"/>
            <a:ext cx="7218497" cy="4114800"/>
          </a:xfrm>
        </p:spPr>
      </p:pic>
    </p:spTree>
    <p:extLst>
      <p:ext uri="{BB962C8B-B14F-4D97-AF65-F5344CB8AC3E}">
        <p14:creationId xmlns:p14="http://schemas.microsoft.com/office/powerpoint/2010/main" val="44145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6956176" cy="158072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 smtClean="0"/>
              <a:t>A trouver : poly canal-&gt;encyclopédie</a:t>
            </a:r>
            <a:br>
              <a:rPr lang="fr-FR" dirty="0" smtClean="0"/>
            </a:br>
            <a:r>
              <a:rPr lang="fr-FR" dirty="0" smtClean="0"/>
              <a:t>+ ailleurs -&gt; carte de visite de « Jan </a:t>
            </a:r>
            <a:r>
              <a:rPr lang="fr-FR" dirty="0" err="1" smtClean="0"/>
              <a:t>Kod</a:t>
            </a:r>
            <a:r>
              <a:rPr lang="fr-FR" dirty="0" smtClean="0"/>
              <a:t> », agent de sécurité</a:t>
            </a:r>
            <a:br>
              <a:rPr lang="fr-FR" dirty="0" smtClean="0"/>
            </a:br>
            <a:r>
              <a:rPr lang="fr-FR" dirty="0"/>
              <a:t>	</a:t>
            </a:r>
            <a:r>
              <a:rPr lang="fr-FR" dirty="0" smtClean="0"/>
              <a:t>et qui contient au verso la table du code 1.</a:t>
            </a:r>
            <a:br>
              <a:rPr lang="fr-FR" dirty="0" smtClean="0"/>
            </a:br>
            <a:endParaRPr lang="fr-FR" dirty="0"/>
          </a:p>
        </p:txBody>
      </p:sp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2288" y="612775"/>
            <a:ext cx="7218497" cy="4114800"/>
          </a:xfrm>
        </p:spPr>
      </p:pic>
    </p:spTree>
    <p:extLst>
      <p:ext uri="{BB962C8B-B14F-4D97-AF65-F5344CB8AC3E}">
        <p14:creationId xmlns:p14="http://schemas.microsoft.com/office/powerpoint/2010/main" val="3044241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3568" y="4800600"/>
            <a:ext cx="7992888" cy="1940768"/>
          </a:xfrm>
        </p:spPr>
        <p:txBody>
          <a:bodyPr>
            <a:normAutofit/>
          </a:bodyPr>
          <a:lstStyle/>
          <a:p>
            <a:r>
              <a:rPr lang="fr-FR" dirty="0" smtClean="0"/>
              <a:t>Une fois l’énigme résolue : un message :</a:t>
            </a:r>
            <a:br>
              <a:rPr lang="fr-FR" dirty="0" smtClean="0"/>
            </a:br>
            <a:r>
              <a:rPr lang="fr-FR" dirty="0" smtClean="0"/>
              <a:t>« Bienvenue Jan </a:t>
            </a:r>
            <a:r>
              <a:rPr lang="fr-FR" dirty="0" err="1" smtClean="0"/>
              <a:t>Kod</a:t>
            </a:r>
            <a:r>
              <a:rPr lang="fr-FR" dirty="0" smtClean="0"/>
              <a:t>, agent </a:t>
            </a:r>
            <a:r>
              <a:rPr lang="fr-FR" dirty="0" err="1" smtClean="0"/>
              <a:t>blabla</a:t>
            </a:r>
            <a:r>
              <a:rPr lang="fr-FR" dirty="0" smtClean="0"/>
              <a:t> 42  »</a:t>
            </a:r>
            <a:br>
              <a:rPr lang="fr-FR" dirty="0" smtClean="0"/>
            </a:br>
            <a:r>
              <a:rPr lang="fr-FR" dirty="0" smtClean="0"/>
              <a:t>+</a:t>
            </a:r>
            <a:br>
              <a:rPr lang="fr-FR" dirty="0" smtClean="0"/>
            </a:br>
            <a:r>
              <a:rPr lang="fr-FR" dirty="0" smtClean="0"/>
              <a:t>« voici votre carte d’accès »</a:t>
            </a:r>
            <a:br>
              <a:rPr lang="fr-FR" dirty="0" smtClean="0"/>
            </a:br>
            <a:r>
              <a:rPr lang="fr-FR" dirty="0" smtClean="0"/>
              <a:t>une carte d’accès sort et elle a imprimé dessus la matrice G1 -&gt; inventaire</a:t>
            </a:r>
            <a:br>
              <a:rPr lang="fr-FR" dirty="0" smtClean="0"/>
            </a:br>
            <a:endParaRPr lang="fr-FR" dirty="0"/>
          </a:p>
        </p:txBody>
      </p:sp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2288" y="612775"/>
            <a:ext cx="6834998" cy="4114800"/>
          </a:xfrm>
        </p:spPr>
      </p:pic>
      <p:sp>
        <p:nvSpPr>
          <p:cNvPr id="3" name="Rectangle 2"/>
          <p:cNvSpPr/>
          <p:nvPr/>
        </p:nvSpPr>
        <p:spPr>
          <a:xfrm>
            <a:off x="2699792" y="1988840"/>
            <a:ext cx="360040" cy="1368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Flèche vers le bas 5"/>
          <p:cNvSpPr/>
          <p:nvPr/>
        </p:nvSpPr>
        <p:spPr>
          <a:xfrm rot="3121717">
            <a:off x="2165577" y="2455923"/>
            <a:ext cx="650395" cy="9361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2892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08520" y="620688"/>
            <a:ext cx="8495982" cy="4114800"/>
          </a:xfrm>
        </p:spPr>
      </p:pic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6596136" cy="788640"/>
          </a:xfrm>
        </p:spPr>
        <p:txBody>
          <a:bodyPr>
            <a:normAutofit/>
          </a:bodyPr>
          <a:lstStyle/>
          <a:p>
            <a:r>
              <a:rPr lang="fr-FR" dirty="0" smtClean="0"/>
              <a:t>Avant de prendre l’ascenseur ou d’aller au poste de sécurité, il faut aller au local technique, pour remettre l’électricité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620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pour une image  4" descr="Signal et Communication - le jeu - Alpha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92288" y="612775"/>
            <a:ext cx="6436273" cy="4114800"/>
          </a:xfrm>
        </p:spPr>
      </p:pic>
    </p:spTree>
    <p:extLst>
      <p:ext uri="{BB962C8B-B14F-4D97-AF65-F5344CB8AC3E}">
        <p14:creationId xmlns:p14="http://schemas.microsoft.com/office/powerpoint/2010/main" val="551203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2767</Words>
  <Application>Microsoft Office PowerPoint</Application>
  <PresentationFormat>Affichage à l'écran (4:3)</PresentationFormat>
  <Paragraphs>340</Paragraphs>
  <Slides>26</Slides>
  <Notes>13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27" baseType="lpstr">
      <vt:lpstr>Thème Office</vt:lpstr>
      <vt:lpstr>Storyboard canal : codes en blocs reprise détail compétences</vt:lpstr>
      <vt:lpstr>Compétences visées : codes en bloc</vt:lpstr>
      <vt:lpstr>Compétences visées : énigmes (1)</vt:lpstr>
      <vt:lpstr>Compétences visées : énigmes (2)</vt:lpstr>
      <vt:lpstr>Faire scroll jusqu’en haut du bâtiment : on voit une fenêtre allumée -&gt; objectif à atteindre narration : mettre des dialogues entre juliette et victor </vt:lpstr>
      <vt:lpstr>A trouver : poly canal-&gt;encyclopédie + ailleurs -&gt; carte de visite de « Jan Kod », agent de sécurité  et qui contient au verso la table du code 1. </vt:lpstr>
      <vt:lpstr>Une fois l’énigme résolue : un message : « Bienvenue Jan Kod, agent blabla 42  » + « voici votre carte d’accès » une carte d’accès sort et elle a imprimé dessus la matrice G1 -&gt; inventaire </vt:lpstr>
      <vt:lpstr>Avant de prendre l’ascenseur ou d’aller au poste de sécurité, il faut aller au local technique, pour remettre l’électricité</vt:lpstr>
      <vt:lpstr>Présentation PowerPoint</vt:lpstr>
      <vt:lpstr>Avant de prendre l’ascencsuer il faut obtenir le passe pour y rentrer</vt:lpstr>
      <vt:lpstr>On rentre la bonne distance et c’est parti</vt:lpstr>
      <vt:lpstr>Au poste de sécu, visuel à imaginer</vt:lpstr>
      <vt:lpstr>Pour utiliser l’ascenseur il faut scanner sa carte d’accès G1</vt:lpstr>
      <vt:lpstr>À ce niveau on trouve une autre carte de visite 2 -&gt; inventaire sur la carte de visible, la table 2, avec des bits effacés  juliette percute (dialogue) et il faut revenir au poste de sécu </vt:lpstr>
      <vt:lpstr>Retour au poste de sécu</vt:lpstr>
      <vt:lpstr>Retour à l’ascenseur il faut scanner sa carte d’accès G2</vt:lpstr>
      <vt:lpstr>Au moins 3 niveaux à prévoir, on les explore on découvre des objets</vt:lpstr>
      <vt:lpstr>Des niveaux à explorer…</vt:lpstr>
      <vt:lpstr>Re-retour au poste de sécu</vt:lpstr>
      <vt:lpstr>Dans la salle de contrôle (visuel à imaginer)</vt:lpstr>
      <vt:lpstr>Arrivé à l’ascenseur 2, il faut scanner sa carte d’accès G3</vt:lpstr>
      <vt:lpstr>Malheureusement l’ascenseur 2 est tombé en panne</vt:lpstr>
      <vt:lpstr>On va enfin pouvoir accéder à l’étage ciblé !</vt:lpstr>
      <vt:lpstr>Remarques d’ensemble</vt:lpstr>
      <vt:lpstr>Enigme du vieux</vt:lpstr>
      <vt:lpstr>Inutile sur cette forme</vt:lpstr>
    </vt:vector>
  </TitlesOfParts>
  <Company>Supelec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Storyboard canal</dc:title>
  <dc:creator>Lionel HUSSON</dc:creator>
  <cp:lastModifiedBy>Lionel HUSSON</cp:lastModifiedBy>
  <cp:revision>35</cp:revision>
  <cp:lastPrinted>2018-03-06T11:10:32Z</cp:lastPrinted>
  <dcterms:created xsi:type="dcterms:W3CDTF">2018-03-06T09:48:34Z</dcterms:created>
  <dcterms:modified xsi:type="dcterms:W3CDTF">2019-01-31T18:49:47Z</dcterms:modified>
</cp:coreProperties>
</file>

<file path=docProps/thumbnail.jpeg>
</file>